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E5E9"/>
    <a:srgbClr val="51A099"/>
    <a:srgbClr val="D3D6E4"/>
    <a:srgbClr val="4B75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29"/>
    <p:restoredTop sz="96291"/>
  </p:normalViewPr>
  <p:slideViewPr>
    <p:cSldViewPr snapToGrid="0" snapToObjects="1">
      <p:cViewPr>
        <p:scale>
          <a:sx n="114" d="100"/>
          <a:sy n="114" d="100"/>
        </p:scale>
        <p:origin x="13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934390-BF27-A542-B697-C78092631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F1475F-1263-9448-82CE-CFB01084F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ABFC0A-68FA-8943-BF2A-ECE43B649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7D893C-62BC-A24C-9804-2AFAE4E64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9464DE-F3BA-A84B-BE5F-8AC608969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31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F6D86-1EAB-2A46-B9CF-EE7B738E5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D115F7-3C7B-0C48-924C-F2B44A442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55DBF0-0F91-3640-BD1A-972AF9FAE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332A85-EE9A-6045-B8DB-32724C8B0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7BBC8B-FCBC-D143-9267-FAA5249A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17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9CBEC64-025A-6D46-A543-7F2A3B9036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AECC1E-81C0-4449-B318-652B5C0D6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5E8E7A-3E2A-7F42-8B80-F4B9F1DE4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E72FD8-5C4D-EC42-AFB3-DABF3F78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9B00FD-BC1F-7E43-B7AC-07AE2399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4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5D274-CAE8-F646-AE0A-040048C87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9871BC-E7F6-064C-BD52-A25DB17B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AFC391-1F60-B94A-B130-E9F15BCFA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B1B862-CDB7-4641-804A-62937A0E1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F266A5-EE63-D54A-A1D7-9C290ACCD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42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D1E5A7-09AF-5A46-944A-E86F40D41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8C4D81-0FA1-B443-AF3F-2DA3D1928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11FC53-E8B5-4E43-9903-D03AA2E9F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4BEB5D-E6C0-8040-99BD-A8D3B183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A2C708-E288-2848-8662-A789FEA08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17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FFCC37-E6C4-A140-BE39-6348D14FE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92F7C1-2DDF-FE49-AEB2-BAFAC8D35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B238A8-E3F6-1A43-86AC-008E32A6C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9ABF84-FC16-0745-9C91-FA06D56B9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8E0003-724A-AB4B-9E7F-259818496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50F5DE-7FE8-2E4B-A9AD-5A09BA8B6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21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782B64-43FD-4442-AF2F-FEE56F5E5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9AC250-A72A-0C4A-906E-07EB62EFB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3BD1C6-4B3B-5747-8114-17DA4B570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A9AEF39-2A33-D449-BFBD-7D1E047F8B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81C75D1-D894-5D42-9E86-CF4457218D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4F3078-96EC-BC41-A4FE-08804B45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34697A-CE38-C248-9C15-AC7D2C7EA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F41F395-B4E6-9B49-9FDD-30877D617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177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1B9CE4-51BF-CC4A-882D-200152BD1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1AB401-0378-8B4C-A00A-A1BBDBC65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AEF1E6D-79D9-5541-BFED-1BFC1EB5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8EF8CA-033E-F549-BA1D-D2ED583CA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39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39E35B7-EB9E-184A-9DD8-A86FAB89D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4B08F6-3D27-7F41-9D04-D5036EB92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C515D63-91F3-0149-AA14-473C8AAC1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9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0F70F5-6C57-714B-9A1A-2C27D758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D94BF-81AE-B648-AA0F-DBE2CDBB5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3E748C5-497C-CD4E-BB5F-1549DDCB3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6C0DD5-91E6-764A-AD93-76D73172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DC578A-CC5C-1A47-B17A-254689317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0291D6-97AA-EE40-B45D-649F0AE8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63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BB9564-0763-104F-808C-62A025C27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CAB425D-A854-7148-9ED4-BEB00E2865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693489-E97E-9C45-8B98-F97EBF5A3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094D4B-7EF1-854F-8FFA-EF32BB4B3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E0696F-B454-6F4F-A3E0-F81EA9EE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3633D1-114C-4F4F-A348-C49700D6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16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EED5E97-2D02-7D41-AC68-3FD32EB33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AB1C01-65A9-FE46-980C-923215C28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89054E-2B05-904C-B868-352DC3401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FA173-907A-D544-9C4E-B7335AAC2138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F503E-5D32-014B-B5F7-CEB6C72FD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AEB453-DDF4-F946-96B3-6C73FF424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88B40-16E1-D849-A934-E21213E73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78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pots.gouv.fr/portail/contac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rgbClr val="51A099"/>
            </a:gs>
            <a:gs pos="81000">
              <a:srgbClr val="C1E5E9"/>
            </a:gs>
            <a:gs pos="92000">
              <a:srgbClr val="D3D6E4"/>
            </a:gs>
            <a:gs pos="100000">
              <a:srgbClr val="D3D6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C7570FF-2A43-0C41-8493-BCA828733CD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06" y="0"/>
            <a:ext cx="913316" cy="88385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A8A2D69-3919-A649-9E14-41C6E03372E0}"/>
              </a:ext>
            </a:extLst>
          </p:cNvPr>
          <p:cNvSpPr txBox="1"/>
          <p:nvPr/>
        </p:nvSpPr>
        <p:spPr>
          <a:xfrm>
            <a:off x="104078" y="0"/>
            <a:ext cx="324500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LES TUTORIELS DE SNL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D9BAD83-5CCB-BA48-BB9D-BCB8AA4EF436}"/>
              </a:ext>
            </a:extLst>
          </p:cNvPr>
          <p:cNvSpPr txBox="1"/>
          <p:nvPr/>
        </p:nvSpPr>
        <p:spPr>
          <a:xfrm>
            <a:off x="520390" y="604327"/>
            <a:ext cx="1009281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IMPÔTS: OBTENIR SON NUMÉRO FISCAL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C50E789-5012-2D45-A711-2C9807F06417}"/>
              </a:ext>
            </a:extLst>
          </p:cNvPr>
          <p:cNvSpPr txBox="1"/>
          <p:nvPr/>
        </p:nvSpPr>
        <p:spPr>
          <a:xfrm>
            <a:off x="2812034" y="4789870"/>
            <a:ext cx="5893902" cy="193899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POUR OBTENIR UN NUMÉRO FISCAL, ON PEUT DÉPOSER </a:t>
            </a:r>
          </a:p>
          <a:p>
            <a:r>
              <a:rPr lang="fr-FR" dirty="0"/>
              <a:t>UN DOSSIER « PAPIER » AU CENTRE DES IMPÔTS</a:t>
            </a:r>
          </a:p>
          <a:p>
            <a:endParaRPr lang="fr-FR" dirty="0"/>
          </a:p>
          <a:p>
            <a:r>
              <a:rPr lang="fr-FR" dirty="0"/>
              <a:t>OU LE CRÉER SUR INTERNET EN ALLANT SUR:</a:t>
            </a:r>
            <a:endParaRPr lang="fr-FR" dirty="0">
              <a:solidFill>
                <a:srgbClr val="C00000"/>
              </a:solidFill>
            </a:endParaRPr>
          </a:p>
          <a:p>
            <a:r>
              <a:rPr lang="fr-FR" sz="2400" dirty="0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https://www.impots.gouv.fr/portail/contacts</a:t>
            </a:r>
            <a:endParaRPr lang="fr-FR" sz="2400" dirty="0">
              <a:solidFill>
                <a:srgbClr val="C00000"/>
              </a:solidFill>
            </a:endParaRPr>
          </a:p>
          <a:p>
            <a:pPr algn="ctr"/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1109CDD-E1F4-B94E-878A-1D7966196DC6}"/>
              </a:ext>
            </a:extLst>
          </p:cNvPr>
          <p:cNvSpPr txBox="1"/>
          <p:nvPr/>
        </p:nvSpPr>
        <p:spPr>
          <a:xfrm>
            <a:off x="904763" y="1433171"/>
            <a:ext cx="9708444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Quelles que soient ses ressources, il </a:t>
            </a:r>
            <a:r>
              <a:rPr lang="fr-FR" u="sng" dirty="0"/>
              <a:t>faut déclarer ses revenus aux impôts, même si l’on a gagné 0 euro.</a:t>
            </a:r>
          </a:p>
          <a:p>
            <a:r>
              <a:rPr lang="fr-FR" dirty="0"/>
              <a:t>Pour déclarer ses revenus, il faut demander la création d’un </a:t>
            </a:r>
            <a:r>
              <a:rPr lang="fr-FR" b="1" u="sng" dirty="0"/>
              <a:t>numéro fiscal.</a:t>
            </a:r>
          </a:p>
          <a:p>
            <a:endParaRPr lang="fr-FR" dirty="0"/>
          </a:p>
          <a:p>
            <a:r>
              <a:rPr lang="fr-FR" dirty="0"/>
              <a:t>Ce numéro fiscal et votre déclaration de revenus serviront à:</a:t>
            </a:r>
          </a:p>
          <a:p>
            <a:endParaRPr lang="fr-FR" dirty="0"/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fr-FR" dirty="0"/>
              <a:t>Faire valoir vos droits auprès de la Caisse d’allocations familiales (CAF) pour le versement de l’Allocation personnalisée au logement (APL), par exemple, ou pour percevoir le RSA. 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endParaRPr lang="fr-FR" dirty="0"/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fr-FR" dirty="0"/>
              <a:t>Faire valoir vos droits pour calculer le tarif de la cantine des enfants, sur la base du quotient familial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393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6A07A"/>
            </a:gs>
            <a:gs pos="81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C7570FF-2A43-0C41-8493-BCA828733CD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06" y="0"/>
            <a:ext cx="913316" cy="88385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A8A2D69-3919-A649-9E14-41C6E03372E0}"/>
              </a:ext>
            </a:extLst>
          </p:cNvPr>
          <p:cNvSpPr txBox="1"/>
          <p:nvPr/>
        </p:nvSpPr>
        <p:spPr>
          <a:xfrm>
            <a:off x="104078" y="0"/>
            <a:ext cx="324500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LES TUTORIELS DE SNL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E282AD7-9D58-2B49-A251-52DC87955E1F}"/>
              </a:ext>
            </a:extLst>
          </p:cNvPr>
          <p:cNvSpPr txBox="1"/>
          <p:nvPr/>
        </p:nvSpPr>
        <p:spPr>
          <a:xfrm>
            <a:off x="8082844" y="3217334"/>
            <a:ext cx="2504739" cy="175432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DANS LA RUBRIQUE « CONTACTS » DES IMPOTS, CLIQUER SUR VOTRE STATUT: 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pPr algn="ctr"/>
            <a:r>
              <a:rPr lang="fr-FR" dirty="0">
                <a:solidFill>
                  <a:schemeClr val="bg1"/>
                </a:solidFill>
              </a:rPr>
              <a:t>« Particulier »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2A467CD7-4074-2441-B86D-5FBC5C81A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751" y="1404279"/>
            <a:ext cx="6777218" cy="4443745"/>
          </a:xfrm>
          <a:prstGeom prst="rect">
            <a:avLst/>
          </a:prstGeom>
        </p:spPr>
      </p:pic>
      <p:sp>
        <p:nvSpPr>
          <p:cNvPr id="20" name="Flèche vers la droite 19">
            <a:extLst>
              <a:ext uri="{FF2B5EF4-FFF2-40B4-BE49-F238E27FC236}">
                <a16:creationId xmlns:a16="http://schemas.microsoft.com/office/drawing/2014/main" id="{856ACAC1-CD7F-0547-8E36-E3936B0B9A93}"/>
              </a:ext>
            </a:extLst>
          </p:cNvPr>
          <p:cNvSpPr/>
          <p:nvPr/>
        </p:nvSpPr>
        <p:spPr>
          <a:xfrm rot="10617028" flipV="1">
            <a:off x="2841051" y="4331826"/>
            <a:ext cx="4998897" cy="357654"/>
          </a:xfrm>
          <a:prstGeom prst="rightArrow">
            <a:avLst>
              <a:gd name="adj1" fmla="val 35210"/>
              <a:gd name="adj2" fmla="val 15011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0000"/>
              </a:highlight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29ADF42-E9AB-9B44-AEDD-3811733907AB}"/>
              </a:ext>
            </a:extLst>
          </p:cNvPr>
          <p:cNvSpPr txBox="1"/>
          <p:nvPr/>
        </p:nvSpPr>
        <p:spPr>
          <a:xfrm>
            <a:off x="520390" y="604327"/>
            <a:ext cx="1009281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IMPÔTS: OBTENIR SON NUMÉRO FISCAL ET CRÉER SON ESPACE PARTICULIER</a:t>
            </a:r>
          </a:p>
        </p:txBody>
      </p:sp>
    </p:spTree>
    <p:extLst>
      <p:ext uri="{BB962C8B-B14F-4D97-AF65-F5344CB8AC3E}">
        <p14:creationId xmlns:p14="http://schemas.microsoft.com/office/powerpoint/2010/main" val="415761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6A07A"/>
            </a:gs>
            <a:gs pos="81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C7570FF-2A43-0C41-8493-BCA828733CD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06" y="0"/>
            <a:ext cx="913316" cy="88385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A8A2D69-3919-A649-9E14-41C6E03372E0}"/>
              </a:ext>
            </a:extLst>
          </p:cNvPr>
          <p:cNvSpPr txBox="1"/>
          <p:nvPr/>
        </p:nvSpPr>
        <p:spPr>
          <a:xfrm>
            <a:off x="104078" y="0"/>
            <a:ext cx="324500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LES TUTORIELS DE SNL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D42F746-3253-1047-B8E1-2023516CC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862" y="1517234"/>
            <a:ext cx="5462429" cy="5099662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A0C4C423-B6BD-0E45-9CAF-E297D586DC95}"/>
              </a:ext>
            </a:extLst>
          </p:cNvPr>
          <p:cNvSpPr txBox="1"/>
          <p:nvPr/>
        </p:nvSpPr>
        <p:spPr>
          <a:xfrm>
            <a:off x="6936626" y="2252271"/>
            <a:ext cx="3710998" cy="230832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APRES AVOIR CLIQUÉ SUR  « Particulier »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fr-FR" dirty="0">
                <a:solidFill>
                  <a:schemeClr val="bg1"/>
                </a:solidFill>
              </a:rPr>
              <a:t> CLIQUER SUR « L’accès à votre espace particulier »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fr-FR" dirty="0">
                <a:solidFill>
                  <a:schemeClr val="bg1"/>
                </a:solidFill>
              </a:rPr>
              <a:t>CLIQUER SUR « Je n’ai pas de numéro fiscal »</a:t>
            </a:r>
          </a:p>
        </p:txBody>
      </p:sp>
      <p:sp>
        <p:nvSpPr>
          <p:cNvPr id="14" name="Flèche vers la droite 13">
            <a:extLst>
              <a:ext uri="{FF2B5EF4-FFF2-40B4-BE49-F238E27FC236}">
                <a16:creationId xmlns:a16="http://schemas.microsoft.com/office/drawing/2014/main" id="{7949D20E-AEC1-5142-AEC5-8623AA9D6456}"/>
              </a:ext>
            </a:extLst>
          </p:cNvPr>
          <p:cNvSpPr/>
          <p:nvPr/>
        </p:nvSpPr>
        <p:spPr>
          <a:xfrm rot="11697084" flipV="1">
            <a:off x="3573698" y="3897337"/>
            <a:ext cx="1631637" cy="339456"/>
          </a:xfrm>
          <a:prstGeom prst="rightArrow">
            <a:avLst>
              <a:gd name="adj1" fmla="val 19514"/>
              <a:gd name="adj2" fmla="val 15011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0000"/>
              </a:highlight>
            </a:endParaRPr>
          </a:p>
        </p:txBody>
      </p:sp>
      <p:sp>
        <p:nvSpPr>
          <p:cNvPr id="15" name="Flèche vers la droite 14">
            <a:extLst>
              <a:ext uri="{FF2B5EF4-FFF2-40B4-BE49-F238E27FC236}">
                <a16:creationId xmlns:a16="http://schemas.microsoft.com/office/drawing/2014/main" id="{76143BDE-6FDD-8742-BD09-2A867A9AD712}"/>
              </a:ext>
            </a:extLst>
          </p:cNvPr>
          <p:cNvSpPr/>
          <p:nvPr/>
        </p:nvSpPr>
        <p:spPr>
          <a:xfrm rot="11725934" flipV="1">
            <a:off x="3577510" y="5881849"/>
            <a:ext cx="1631637" cy="339456"/>
          </a:xfrm>
          <a:prstGeom prst="rightArrow">
            <a:avLst>
              <a:gd name="adj1" fmla="val 19514"/>
              <a:gd name="adj2" fmla="val 15011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0000"/>
              </a:highlight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C03E1E4-6E89-FE4E-90FF-9424613B3895}"/>
              </a:ext>
            </a:extLst>
          </p:cNvPr>
          <p:cNvSpPr txBox="1"/>
          <p:nvPr/>
        </p:nvSpPr>
        <p:spPr>
          <a:xfrm>
            <a:off x="520390" y="604327"/>
            <a:ext cx="1009281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IMPÔTS: OBTENIR SON NUMÉRO FISCAL ET CRÉER SON ESPACE PARTICULIER</a:t>
            </a:r>
          </a:p>
        </p:txBody>
      </p:sp>
    </p:spTree>
    <p:extLst>
      <p:ext uri="{BB962C8B-B14F-4D97-AF65-F5344CB8AC3E}">
        <p14:creationId xmlns:p14="http://schemas.microsoft.com/office/powerpoint/2010/main" val="202282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6A07A"/>
            </a:gs>
            <a:gs pos="81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F42C2B3-4F6D-3241-A727-52257899A28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06" y="0"/>
            <a:ext cx="913316" cy="88385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6E67225-152C-ED4A-BAA1-67EB7218573F}"/>
              </a:ext>
            </a:extLst>
          </p:cNvPr>
          <p:cNvSpPr txBox="1"/>
          <p:nvPr/>
        </p:nvSpPr>
        <p:spPr>
          <a:xfrm>
            <a:off x="104078" y="0"/>
            <a:ext cx="324500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LES TUTORIELS DE SNL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C4FE1FA-23C2-694B-A99C-BF97A6414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306" y="1187844"/>
            <a:ext cx="8023904" cy="500609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7403ADE1-ECAD-7B44-813A-474313782406}"/>
              </a:ext>
            </a:extLst>
          </p:cNvPr>
          <p:cNvSpPr txBox="1"/>
          <p:nvPr/>
        </p:nvSpPr>
        <p:spPr>
          <a:xfrm>
            <a:off x="5712453" y="5102779"/>
            <a:ext cx="4791996" cy="120032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VOUS POURREZ ENSUITE REMPLIR EN LIGNE UN FORMULAIRE DE DEMANDE DE NUMÉRO FISCAL EN CLIQUANT SUR LE LIEN « ACCES AU FORMULAIRE »</a:t>
            </a:r>
          </a:p>
        </p:txBody>
      </p:sp>
      <p:sp>
        <p:nvSpPr>
          <p:cNvPr id="11" name="Cadre 10">
            <a:extLst>
              <a:ext uri="{FF2B5EF4-FFF2-40B4-BE49-F238E27FC236}">
                <a16:creationId xmlns:a16="http://schemas.microsoft.com/office/drawing/2014/main" id="{23456D4A-B939-EA47-8675-42EA706EC8A5}"/>
              </a:ext>
            </a:extLst>
          </p:cNvPr>
          <p:cNvSpPr/>
          <p:nvPr/>
        </p:nvSpPr>
        <p:spPr>
          <a:xfrm>
            <a:off x="3664346" y="5279542"/>
            <a:ext cx="1553736" cy="914400"/>
          </a:xfrm>
          <a:prstGeom prst="frame">
            <a:avLst/>
          </a:prstGeom>
          <a:solidFill>
            <a:srgbClr val="C0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Flèche vers le bas 11">
            <a:extLst>
              <a:ext uri="{FF2B5EF4-FFF2-40B4-BE49-F238E27FC236}">
                <a16:creationId xmlns:a16="http://schemas.microsoft.com/office/drawing/2014/main" id="{973A0598-F61E-8A4C-956F-4F90B20DC02B}"/>
              </a:ext>
            </a:extLst>
          </p:cNvPr>
          <p:cNvSpPr/>
          <p:nvPr/>
        </p:nvSpPr>
        <p:spPr>
          <a:xfrm rot="7047567">
            <a:off x="5119992" y="5557478"/>
            <a:ext cx="196180" cy="70005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D1321F5-F6DF-3D4F-807B-9C8D56BFE158}"/>
              </a:ext>
            </a:extLst>
          </p:cNvPr>
          <p:cNvSpPr txBox="1"/>
          <p:nvPr/>
        </p:nvSpPr>
        <p:spPr>
          <a:xfrm>
            <a:off x="520390" y="604327"/>
            <a:ext cx="1009281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IMPÔTS: OBTENIR SON NUMÉRO FISCAL ET CRÉER SON ESPACE PARTICULIER</a:t>
            </a:r>
          </a:p>
        </p:txBody>
      </p:sp>
    </p:spTree>
    <p:extLst>
      <p:ext uri="{BB962C8B-B14F-4D97-AF65-F5344CB8AC3E}">
        <p14:creationId xmlns:p14="http://schemas.microsoft.com/office/powerpoint/2010/main" val="1692753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6A07A"/>
            </a:gs>
            <a:gs pos="81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F42C2B3-4F6D-3241-A727-52257899A28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06" y="0"/>
            <a:ext cx="913316" cy="88385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6E67225-152C-ED4A-BAA1-67EB7218573F}"/>
              </a:ext>
            </a:extLst>
          </p:cNvPr>
          <p:cNvSpPr txBox="1"/>
          <p:nvPr/>
        </p:nvSpPr>
        <p:spPr>
          <a:xfrm>
            <a:off x="104078" y="0"/>
            <a:ext cx="324500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LES TUTORIELS DE SNL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6A349A7-720C-8E4F-99AF-1616DB102E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526" y="1277053"/>
            <a:ext cx="8462021" cy="533562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D8859AE0-AF10-324A-B34B-6C2612407805}"/>
              </a:ext>
            </a:extLst>
          </p:cNvPr>
          <p:cNvSpPr txBox="1"/>
          <p:nvPr/>
        </p:nvSpPr>
        <p:spPr>
          <a:xfrm>
            <a:off x="401443" y="2744307"/>
            <a:ext cx="95900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 err="1"/>
              <a:t>Alloxxxxxx</a:t>
            </a:r>
            <a:endParaRPr lang="fr-FR" sz="12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53945EA-E0EE-C04E-9617-0DE7CE8C6EDC}"/>
              </a:ext>
            </a:extLst>
          </p:cNvPr>
          <p:cNvSpPr txBox="1"/>
          <p:nvPr/>
        </p:nvSpPr>
        <p:spPr>
          <a:xfrm>
            <a:off x="401443" y="3290500"/>
            <a:ext cx="95900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 err="1"/>
              <a:t>Alloxxxxxx</a:t>
            </a:r>
            <a:endParaRPr lang="fr-FR" sz="12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4AF1A12-B0E0-FC44-BD4F-A97FCC57783E}"/>
              </a:ext>
            </a:extLst>
          </p:cNvPr>
          <p:cNvSpPr txBox="1"/>
          <p:nvPr/>
        </p:nvSpPr>
        <p:spPr>
          <a:xfrm>
            <a:off x="401442" y="3939286"/>
            <a:ext cx="95900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Sofiane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623D35F-3CB5-AF45-A6E2-66C36D81F31F}"/>
              </a:ext>
            </a:extLst>
          </p:cNvPr>
          <p:cNvSpPr txBox="1"/>
          <p:nvPr/>
        </p:nvSpPr>
        <p:spPr>
          <a:xfrm>
            <a:off x="401442" y="4488693"/>
            <a:ext cx="95900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07/12/1994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DCA8699-6551-CF47-8B60-A42B6BE763D5}"/>
              </a:ext>
            </a:extLst>
          </p:cNvPr>
          <p:cNvSpPr txBox="1"/>
          <p:nvPr/>
        </p:nvSpPr>
        <p:spPr>
          <a:xfrm>
            <a:off x="457196" y="5056516"/>
            <a:ext cx="95900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Algérie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B2FDBCB-E39F-0546-874B-16981A8B8333}"/>
              </a:ext>
            </a:extLst>
          </p:cNvPr>
          <p:cNvSpPr txBox="1"/>
          <p:nvPr/>
        </p:nvSpPr>
        <p:spPr>
          <a:xfrm>
            <a:off x="412591" y="5705302"/>
            <a:ext cx="95900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Alger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06DB753-6BC5-7443-A4CE-9482153E5587}"/>
              </a:ext>
            </a:extLst>
          </p:cNvPr>
          <p:cNvSpPr txBox="1"/>
          <p:nvPr/>
        </p:nvSpPr>
        <p:spPr>
          <a:xfrm>
            <a:off x="401441" y="6273125"/>
            <a:ext cx="95900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Blida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F52FEFB-7903-F146-87FC-6F97F05BDF2F}"/>
              </a:ext>
            </a:extLst>
          </p:cNvPr>
          <p:cNvSpPr txBox="1"/>
          <p:nvPr/>
        </p:nvSpPr>
        <p:spPr>
          <a:xfrm>
            <a:off x="9342089" y="1650381"/>
            <a:ext cx="1832517" cy="230832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Voici un exemple de formulaire en ligne rempli par Sofiane </a:t>
            </a:r>
            <a:r>
              <a:rPr lang="fr-FR" dirty="0" err="1">
                <a:solidFill>
                  <a:schemeClr val="bg1"/>
                </a:solidFill>
              </a:rPr>
              <a:t>Alloxxxxxx</a:t>
            </a:r>
            <a:r>
              <a:rPr lang="fr-FR" dirty="0">
                <a:solidFill>
                  <a:schemeClr val="bg1"/>
                </a:solidFill>
              </a:rPr>
              <a:t>, algérien, né le 07/12/1994 en Algérie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35ED58AC-0353-3B45-AD62-068FACF56896}"/>
              </a:ext>
            </a:extLst>
          </p:cNvPr>
          <p:cNvSpPr txBox="1"/>
          <p:nvPr/>
        </p:nvSpPr>
        <p:spPr>
          <a:xfrm>
            <a:off x="520390" y="604327"/>
            <a:ext cx="1009281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IMPÔTS: OBTENIR SON NUMÉRO FISCAL ET CRÉER SON ESPACE PARTICULIER</a:t>
            </a:r>
          </a:p>
        </p:txBody>
      </p:sp>
    </p:spTree>
    <p:extLst>
      <p:ext uri="{BB962C8B-B14F-4D97-AF65-F5344CB8AC3E}">
        <p14:creationId xmlns:p14="http://schemas.microsoft.com/office/powerpoint/2010/main" val="132414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6A07A"/>
            </a:gs>
            <a:gs pos="81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F42C2B3-4F6D-3241-A727-52257899A28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06" y="0"/>
            <a:ext cx="913316" cy="88385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6E67225-152C-ED4A-BAA1-67EB7218573F}"/>
              </a:ext>
            </a:extLst>
          </p:cNvPr>
          <p:cNvSpPr txBox="1"/>
          <p:nvPr/>
        </p:nvSpPr>
        <p:spPr>
          <a:xfrm>
            <a:off x="104078" y="0"/>
            <a:ext cx="324500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LES TUTORIELS DE SNL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8AF2BC9F-5F0B-9645-9875-28723D36F094}"/>
              </a:ext>
            </a:extLst>
          </p:cNvPr>
          <p:cNvSpPr txBox="1"/>
          <p:nvPr/>
        </p:nvSpPr>
        <p:spPr>
          <a:xfrm>
            <a:off x="520390" y="604327"/>
            <a:ext cx="1009281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IMPÔTS: OBTENIR SON NUMÉRO FISCAL ET CRÉER SON ESPACE PARTICULIER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36ECB29-B60F-E74B-8DC7-86E797C2A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62" y="1491759"/>
            <a:ext cx="8019588" cy="4973444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B91252BB-0553-E941-B854-0C4528C66112}"/>
              </a:ext>
            </a:extLst>
          </p:cNvPr>
          <p:cNvSpPr txBox="1"/>
          <p:nvPr/>
        </p:nvSpPr>
        <p:spPr>
          <a:xfrm>
            <a:off x="652534" y="2120478"/>
            <a:ext cx="161116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 err="1"/>
              <a:t>Sxxxxxxx@gmail.com</a:t>
            </a:r>
            <a:endParaRPr lang="fr-FR" sz="1100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C0FB661-161D-3C43-8DD0-74D0E44D6441}"/>
              </a:ext>
            </a:extLst>
          </p:cNvPr>
          <p:cNvSpPr txBox="1"/>
          <p:nvPr/>
        </p:nvSpPr>
        <p:spPr>
          <a:xfrm>
            <a:off x="652533" y="2888649"/>
            <a:ext cx="161116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060606XXXX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B8DF9436-5611-524B-800E-72EA3053CD16}"/>
              </a:ext>
            </a:extLst>
          </p:cNvPr>
          <p:cNvSpPr txBox="1"/>
          <p:nvPr/>
        </p:nvSpPr>
        <p:spPr>
          <a:xfrm>
            <a:off x="652533" y="3978481"/>
            <a:ext cx="261477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18 rue Lucien </a:t>
            </a:r>
            <a:r>
              <a:rPr lang="fr-FR" sz="1100" dirty="0" err="1"/>
              <a:t>Sampaix</a:t>
            </a:r>
            <a:endParaRPr lang="fr-FR" sz="1100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1F535B32-9AE4-B341-AEA2-FB6DD7F1390D}"/>
              </a:ext>
            </a:extLst>
          </p:cNvPr>
          <p:cNvSpPr txBox="1"/>
          <p:nvPr/>
        </p:nvSpPr>
        <p:spPr>
          <a:xfrm>
            <a:off x="652533" y="5068313"/>
            <a:ext cx="261477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PARIS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7AC49CB-68A4-4D49-9239-756AAEBC0EDF}"/>
              </a:ext>
            </a:extLst>
          </p:cNvPr>
          <p:cNvSpPr txBox="1"/>
          <p:nvPr/>
        </p:nvSpPr>
        <p:spPr>
          <a:xfrm>
            <a:off x="652533" y="5616238"/>
            <a:ext cx="261477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75010 </a:t>
            </a:r>
          </a:p>
        </p:txBody>
      </p:sp>
      <p:sp>
        <p:nvSpPr>
          <p:cNvPr id="28" name="Flèche vers la droite 27">
            <a:extLst>
              <a:ext uri="{FF2B5EF4-FFF2-40B4-BE49-F238E27FC236}">
                <a16:creationId xmlns:a16="http://schemas.microsoft.com/office/drawing/2014/main" id="{F5CC167F-A055-634F-8428-42FFD3F1F2CC}"/>
              </a:ext>
            </a:extLst>
          </p:cNvPr>
          <p:cNvSpPr/>
          <p:nvPr/>
        </p:nvSpPr>
        <p:spPr>
          <a:xfrm rot="10215356" flipV="1">
            <a:off x="5053424" y="5730008"/>
            <a:ext cx="1631637" cy="339456"/>
          </a:xfrm>
          <a:prstGeom prst="rightArrow">
            <a:avLst>
              <a:gd name="adj1" fmla="val 19514"/>
              <a:gd name="adj2" fmla="val 15011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0000"/>
              </a:highlight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09CB43B-C342-8E44-8CFC-A4237B9FC825}"/>
              </a:ext>
            </a:extLst>
          </p:cNvPr>
          <p:cNvSpPr txBox="1"/>
          <p:nvPr/>
        </p:nvSpPr>
        <p:spPr>
          <a:xfrm>
            <a:off x="6702018" y="5231517"/>
            <a:ext cx="3475264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CLIQUER SUR « CONTINUER » APRES AVOIR REMPLI </a:t>
            </a:r>
          </a:p>
          <a:p>
            <a:r>
              <a:rPr lang="fr-FR" dirty="0">
                <a:solidFill>
                  <a:schemeClr val="bg1"/>
                </a:solidFill>
              </a:rPr>
              <a:t>LE FORMULAIRE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AF73907-452B-0147-828B-50454600A2B3}"/>
              </a:ext>
            </a:extLst>
          </p:cNvPr>
          <p:cNvSpPr txBox="1"/>
          <p:nvPr/>
        </p:nvSpPr>
        <p:spPr>
          <a:xfrm>
            <a:off x="4531656" y="1773042"/>
            <a:ext cx="2021004" cy="203132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Comme vous avez indiqué votre adresse, le site des Impôts va vous indiquer de quel Centre des Impôts vous dépendez</a:t>
            </a:r>
          </a:p>
        </p:txBody>
      </p:sp>
      <p:sp>
        <p:nvSpPr>
          <p:cNvPr id="30" name="Flèche vers la droite 29">
            <a:extLst>
              <a:ext uri="{FF2B5EF4-FFF2-40B4-BE49-F238E27FC236}">
                <a16:creationId xmlns:a16="http://schemas.microsoft.com/office/drawing/2014/main" id="{F7728125-9635-7548-9DC1-5133C114AF9A}"/>
              </a:ext>
            </a:extLst>
          </p:cNvPr>
          <p:cNvSpPr/>
          <p:nvPr/>
        </p:nvSpPr>
        <p:spPr>
          <a:xfrm rot="9231131" flipV="1">
            <a:off x="1089424" y="4330725"/>
            <a:ext cx="3612800" cy="432849"/>
          </a:xfrm>
          <a:prstGeom prst="rightArrow">
            <a:avLst>
              <a:gd name="adj1" fmla="val 19514"/>
              <a:gd name="adj2" fmla="val 10631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3446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6A07A"/>
            </a:gs>
            <a:gs pos="81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F42C2B3-4F6D-3241-A727-52257899A28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06" y="0"/>
            <a:ext cx="913316" cy="88385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6E67225-152C-ED4A-BAA1-67EB7218573F}"/>
              </a:ext>
            </a:extLst>
          </p:cNvPr>
          <p:cNvSpPr txBox="1"/>
          <p:nvPr/>
        </p:nvSpPr>
        <p:spPr>
          <a:xfrm>
            <a:off x="104078" y="0"/>
            <a:ext cx="324500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LES TUTORIELS DE SNL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8AF2BC9F-5F0B-9645-9875-28723D36F094}"/>
              </a:ext>
            </a:extLst>
          </p:cNvPr>
          <p:cNvSpPr txBox="1"/>
          <p:nvPr/>
        </p:nvSpPr>
        <p:spPr>
          <a:xfrm>
            <a:off x="520390" y="604327"/>
            <a:ext cx="1009281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IMPÔTS: OBTENIR SON NUMÉRO FISCAL ET CRÉER SON ESPACE PARTICULIER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3B356E3-7BCF-DD45-9A2C-57E83F71D605}"/>
              </a:ext>
            </a:extLst>
          </p:cNvPr>
          <p:cNvSpPr txBox="1"/>
          <p:nvPr/>
        </p:nvSpPr>
        <p:spPr>
          <a:xfrm>
            <a:off x="4616553" y="5490936"/>
            <a:ext cx="7014711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 CLIQUER SUR L’ADRESSE MAIL</a:t>
            </a:r>
          </a:p>
          <a:p>
            <a:r>
              <a:rPr lang="fr-FR" dirty="0">
                <a:solidFill>
                  <a:schemeClr val="bg1"/>
                </a:solidFill>
              </a:rPr>
              <a:t>Pour quelqu’un qui habite le Xème arrondissement de Paris, le Centre des Impôts est le « SIP.PARIS-10</a:t>
            </a:r>
            <a:r>
              <a:rPr lang="fr-FR" baseline="30000" dirty="0">
                <a:solidFill>
                  <a:schemeClr val="bg1"/>
                </a:solidFill>
              </a:rPr>
              <a:t>E</a:t>
            </a:r>
            <a:r>
              <a:rPr lang="fr-FR" dirty="0">
                <a:solidFill>
                  <a:schemeClr val="bg1"/>
                </a:solidFill>
              </a:rPr>
              <a:t> ».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2BBA049-C444-DF4D-B89F-3D3A93D2B0CC}"/>
              </a:ext>
            </a:extLst>
          </p:cNvPr>
          <p:cNvSpPr txBox="1"/>
          <p:nvPr/>
        </p:nvSpPr>
        <p:spPr>
          <a:xfrm>
            <a:off x="9603467" y="1674674"/>
            <a:ext cx="1832517" cy="175432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Pour compléter son dossier, il faut joindre une pièce d’identité à jour (photo en jpeg)</a:t>
            </a:r>
          </a:p>
        </p:txBody>
      </p:sp>
      <p:sp>
        <p:nvSpPr>
          <p:cNvPr id="19" name="Flèche vers la droite 18">
            <a:extLst>
              <a:ext uri="{FF2B5EF4-FFF2-40B4-BE49-F238E27FC236}">
                <a16:creationId xmlns:a16="http://schemas.microsoft.com/office/drawing/2014/main" id="{CBDB13A4-E683-4744-8F26-CA30D1F4A1EE}"/>
              </a:ext>
            </a:extLst>
          </p:cNvPr>
          <p:cNvSpPr/>
          <p:nvPr/>
        </p:nvSpPr>
        <p:spPr>
          <a:xfrm rot="12548061">
            <a:off x="3053215" y="5637057"/>
            <a:ext cx="1631637" cy="295323"/>
          </a:xfrm>
          <a:prstGeom prst="rightArrow">
            <a:avLst>
              <a:gd name="adj1" fmla="val 19514"/>
              <a:gd name="adj2" fmla="val 15011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0000"/>
              </a:highlight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A0D44C2-B737-574D-8C1F-8F3E51D5C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4" y="1519978"/>
            <a:ext cx="9180087" cy="3818044"/>
          </a:xfrm>
          <a:prstGeom prst="rect">
            <a:avLst/>
          </a:prstGeom>
        </p:spPr>
      </p:pic>
      <p:sp>
        <p:nvSpPr>
          <p:cNvPr id="30" name="Cadre 29">
            <a:extLst>
              <a:ext uri="{FF2B5EF4-FFF2-40B4-BE49-F238E27FC236}">
                <a16:creationId xmlns:a16="http://schemas.microsoft.com/office/drawing/2014/main" id="{95FA607C-77E1-CE49-855D-1E22444FEAE6}"/>
              </a:ext>
            </a:extLst>
          </p:cNvPr>
          <p:cNvSpPr/>
          <p:nvPr/>
        </p:nvSpPr>
        <p:spPr>
          <a:xfrm>
            <a:off x="636591" y="2371968"/>
            <a:ext cx="3433604" cy="583407"/>
          </a:xfrm>
          <a:prstGeom prst="frame">
            <a:avLst/>
          </a:prstGeom>
          <a:solidFill>
            <a:srgbClr val="C0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Flèche vers la droite 30">
            <a:extLst>
              <a:ext uri="{FF2B5EF4-FFF2-40B4-BE49-F238E27FC236}">
                <a16:creationId xmlns:a16="http://schemas.microsoft.com/office/drawing/2014/main" id="{7E5B6197-15A2-9F4A-A811-2DA8DE5DF2E7}"/>
              </a:ext>
            </a:extLst>
          </p:cNvPr>
          <p:cNvSpPr/>
          <p:nvPr/>
        </p:nvSpPr>
        <p:spPr>
          <a:xfrm rot="10800000" flipV="1">
            <a:off x="4452941" y="2509024"/>
            <a:ext cx="5150525" cy="339001"/>
          </a:xfrm>
          <a:prstGeom prst="rightArrow">
            <a:avLst>
              <a:gd name="adj1" fmla="val 19514"/>
              <a:gd name="adj2" fmla="val 15011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0000"/>
              </a:highlight>
            </a:endParaRPr>
          </a:p>
        </p:txBody>
      </p:sp>
      <p:sp>
        <p:nvSpPr>
          <p:cNvPr id="32" name="Cadre 31">
            <a:extLst>
              <a:ext uri="{FF2B5EF4-FFF2-40B4-BE49-F238E27FC236}">
                <a16:creationId xmlns:a16="http://schemas.microsoft.com/office/drawing/2014/main" id="{54CE8C53-3106-C74B-962F-F43D1915EDC6}"/>
              </a:ext>
            </a:extLst>
          </p:cNvPr>
          <p:cNvSpPr/>
          <p:nvPr/>
        </p:nvSpPr>
        <p:spPr>
          <a:xfrm>
            <a:off x="1726580" y="4901106"/>
            <a:ext cx="3166947" cy="501804"/>
          </a:xfrm>
          <a:prstGeom prst="frame">
            <a:avLst/>
          </a:prstGeom>
          <a:solidFill>
            <a:srgbClr val="C0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11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6A07A"/>
            </a:gs>
            <a:gs pos="81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F42C2B3-4F6D-3241-A727-52257899A28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06" y="0"/>
            <a:ext cx="913316" cy="88385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6E67225-152C-ED4A-BAA1-67EB7218573F}"/>
              </a:ext>
            </a:extLst>
          </p:cNvPr>
          <p:cNvSpPr txBox="1"/>
          <p:nvPr/>
        </p:nvSpPr>
        <p:spPr>
          <a:xfrm>
            <a:off x="104078" y="0"/>
            <a:ext cx="324500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LES TUTORIELS DE SNL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8AF2BC9F-5F0B-9645-9875-28723D36F094}"/>
              </a:ext>
            </a:extLst>
          </p:cNvPr>
          <p:cNvSpPr txBox="1"/>
          <p:nvPr/>
        </p:nvSpPr>
        <p:spPr>
          <a:xfrm>
            <a:off x="520390" y="604327"/>
            <a:ext cx="1009281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IMPÔTS: OBTENIR SON NUMÉRO FISCAL ET CRÉER SON ESPACE PARTICULIER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3B356E3-7BCF-DD45-9A2C-57E83F71D605}"/>
              </a:ext>
            </a:extLst>
          </p:cNvPr>
          <p:cNvSpPr txBox="1"/>
          <p:nvPr/>
        </p:nvSpPr>
        <p:spPr>
          <a:xfrm>
            <a:off x="4616553" y="5490936"/>
            <a:ext cx="7014711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 CLIQUER SUR L’ADRESSE MAIL POUR ENVOYER VOTRE </a:t>
            </a:r>
            <a:r>
              <a:rPr lang="fr-FR" dirty="0" err="1">
                <a:solidFill>
                  <a:schemeClr val="bg1"/>
                </a:solidFill>
              </a:rPr>
              <a:t>fORMULAIRE</a:t>
            </a:r>
            <a:r>
              <a:rPr lang="fr-FR" dirty="0">
                <a:solidFill>
                  <a:schemeClr val="bg1"/>
                </a:solidFill>
              </a:rPr>
              <a:t>:</a:t>
            </a:r>
          </a:p>
          <a:p>
            <a:r>
              <a:rPr lang="fr-FR" dirty="0">
                <a:solidFill>
                  <a:schemeClr val="bg1"/>
                </a:solidFill>
              </a:rPr>
              <a:t>Pour quelqu’un qui habite le Xème arrondissement de Paris, le Centre des Impôts est le « SIP.PARIS-10</a:t>
            </a:r>
            <a:r>
              <a:rPr lang="fr-FR" baseline="30000" dirty="0">
                <a:solidFill>
                  <a:schemeClr val="bg1"/>
                </a:solidFill>
              </a:rPr>
              <a:t>E</a:t>
            </a:r>
            <a:r>
              <a:rPr lang="fr-FR" dirty="0">
                <a:solidFill>
                  <a:schemeClr val="bg1"/>
                </a:solidFill>
              </a:rPr>
              <a:t> ».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2BBA049-C444-DF4D-B89F-3D3A93D2B0CC}"/>
              </a:ext>
            </a:extLst>
          </p:cNvPr>
          <p:cNvSpPr txBox="1"/>
          <p:nvPr/>
        </p:nvSpPr>
        <p:spPr>
          <a:xfrm>
            <a:off x="9603467" y="1674674"/>
            <a:ext cx="1832517" cy="175432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Pour compléter son dossier, il faut joindre une pièce d’identité à jour (photo en jpeg)</a:t>
            </a:r>
          </a:p>
        </p:txBody>
      </p:sp>
      <p:sp>
        <p:nvSpPr>
          <p:cNvPr id="19" name="Flèche vers la droite 18">
            <a:extLst>
              <a:ext uri="{FF2B5EF4-FFF2-40B4-BE49-F238E27FC236}">
                <a16:creationId xmlns:a16="http://schemas.microsoft.com/office/drawing/2014/main" id="{CBDB13A4-E683-4744-8F26-CA30D1F4A1EE}"/>
              </a:ext>
            </a:extLst>
          </p:cNvPr>
          <p:cNvSpPr/>
          <p:nvPr/>
        </p:nvSpPr>
        <p:spPr>
          <a:xfrm rot="12548061">
            <a:off x="3053215" y="5637057"/>
            <a:ext cx="1631637" cy="295323"/>
          </a:xfrm>
          <a:prstGeom prst="rightArrow">
            <a:avLst>
              <a:gd name="adj1" fmla="val 19514"/>
              <a:gd name="adj2" fmla="val 15011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0000"/>
              </a:highlight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A0D44C2-B737-574D-8C1F-8F3E51D5C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4" y="1519978"/>
            <a:ext cx="9180087" cy="3818044"/>
          </a:xfrm>
          <a:prstGeom prst="rect">
            <a:avLst/>
          </a:prstGeom>
        </p:spPr>
      </p:pic>
      <p:sp>
        <p:nvSpPr>
          <p:cNvPr id="30" name="Cadre 29">
            <a:extLst>
              <a:ext uri="{FF2B5EF4-FFF2-40B4-BE49-F238E27FC236}">
                <a16:creationId xmlns:a16="http://schemas.microsoft.com/office/drawing/2014/main" id="{95FA607C-77E1-CE49-855D-1E22444FEAE6}"/>
              </a:ext>
            </a:extLst>
          </p:cNvPr>
          <p:cNvSpPr/>
          <p:nvPr/>
        </p:nvSpPr>
        <p:spPr>
          <a:xfrm>
            <a:off x="636591" y="2371968"/>
            <a:ext cx="3433604" cy="583407"/>
          </a:xfrm>
          <a:prstGeom prst="frame">
            <a:avLst/>
          </a:prstGeom>
          <a:solidFill>
            <a:srgbClr val="C0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Flèche vers la droite 30">
            <a:extLst>
              <a:ext uri="{FF2B5EF4-FFF2-40B4-BE49-F238E27FC236}">
                <a16:creationId xmlns:a16="http://schemas.microsoft.com/office/drawing/2014/main" id="{7E5B6197-15A2-9F4A-A811-2DA8DE5DF2E7}"/>
              </a:ext>
            </a:extLst>
          </p:cNvPr>
          <p:cNvSpPr/>
          <p:nvPr/>
        </p:nvSpPr>
        <p:spPr>
          <a:xfrm rot="10800000" flipV="1">
            <a:off x="4452941" y="2509024"/>
            <a:ext cx="5150525" cy="339001"/>
          </a:xfrm>
          <a:prstGeom prst="rightArrow">
            <a:avLst>
              <a:gd name="adj1" fmla="val 19514"/>
              <a:gd name="adj2" fmla="val 15011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0000"/>
              </a:highlight>
            </a:endParaRPr>
          </a:p>
        </p:txBody>
      </p:sp>
      <p:sp>
        <p:nvSpPr>
          <p:cNvPr id="32" name="Cadre 31">
            <a:extLst>
              <a:ext uri="{FF2B5EF4-FFF2-40B4-BE49-F238E27FC236}">
                <a16:creationId xmlns:a16="http://schemas.microsoft.com/office/drawing/2014/main" id="{54CE8C53-3106-C74B-962F-F43D1915EDC6}"/>
              </a:ext>
            </a:extLst>
          </p:cNvPr>
          <p:cNvSpPr/>
          <p:nvPr/>
        </p:nvSpPr>
        <p:spPr>
          <a:xfrm>
            <a:off x="1726580" y="4901106"/>
            <a:ext cx="3166947" cy="501804"/>
          </a:xfrm>
          <a:prstGeom prst="frame">
            <a:avLst/>
          </a:prstGeom>
          <a:solidFill>
            <a:srgbClr val="C0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79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éation d'un compte AMELI" id="{2E4EB043-A13A-194D-8349-4339AE1DCD4A}" vid="{F3D70A56-95FA-A74F-B869-68A0D614FF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1308</TotalTime>
  <Words>484</Words>
  <Application>Microsoft Macintosh PowerPoint</Application>
  <PresentationFormat>Grand écran</PresentationFormat>
  <Paragraphs>60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Armelle Thoraval</dc:creator>
  <cp:lastModifiedBy>Armelle Thoraval</cp:lastModifiedBy>
  <cp:revision>18</cp:revision>
  <dcterms:created xsi:type="dcterms:W3CDTF">2020-12-02T14:07:33Z</dcterms:created>
  <dcterms:modified xsi:type="dcterms:W3CDTF">2020-12-03T11:55:41Z</dcterms:modified>
</cp:coreProperties>
</file>