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6" r:id="rId4"/>
    <p:sldId id="267" r:id="rId5"/>
    <p:sldId id="269" r:id="rId6"/>
    <p:sldId id="270" r:id="rId7"/>
    <p:sldId id="273" r:id="rId8"/>
    <p:sldId id="274" r:id="rId9"/>
    <p:sldId id="271" r:id="rId10"/>
    <p:sldId id="272" r:id="rId11"/>
    <p:sldId id="275" r:id="rId12"/>
    <p:sldId id="27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7"/>
    <p:restoredTop sz="94692"/>
  </p:normalViewPr>
  <p:slideViewPr>
    <p:cSldViewPr snapToGrid="0" snapToObjects="1">
      <p:cViewPr varScale="1">
        <p:scale>
          <a:sx n="69" d="100"/>
          <a:sy n="69" d="100"/>
        </p:scale>
        <p:origin x="-5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934390-BF27-A542-B697-C78092631B63}"/>
              </a:ext>
            </a:extLst>
          </p:cNvPr>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a:extLst>
              <a:ext uri="{FF2B5EF4-FFF2-40B4-BE49-F238E27FC236}">
                <a16:creationId xmlns:a16="http://schemas.microsoft.com/office/drawing/2014/main" xmlns="" id="{50F1475F-1263-9448-82CE-CFB01084F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a:extLst>
              <a:ext uri="{FF2B5EF4-FFF2-40B4-BE49-F238E27FC236}">
                <a16:creationId xmlns:a16="http://schemas.microsoft.com/office/drawing/2014/main" xmlns="" id="{23ABFC0A-68FA-8943-BF2A-ECE43B64911D}"/>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0F7D893C-62BC-A24C-9804-2AFAE4E647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79464DE-F3BA-A84B-BE5F-8AC608969154}"/>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407831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3F6D86-1EAB-2A46-B9CF-EE7B738E5739}"/>
              </a:ext>
            </a:extLst>
          </p:cNvPr>
          <p:cNvSpPr>
            <a:spLocks noGrp="1"/>
          </p:cNvSpPr>
          <p:nvPr>
            <p:ph type="title"/>
          </p:nvPr>
        </p:nvSpPr>
        <p:spPr/>
        <p:txBody>
          <a:bodyPr/>
          <a:lstStyle/>
          <a:p>
            <a:r>
              <a:rPr lang="fr-FR" smtClean="0"/>
              <a:t>Modifiez le style du titre</a:t>
            </a:r>
            <a:endParaRPr lang="fr-FR"/>
          </a:p>
        </p:txBody>
      </p:sp>
      <p:sp>
        <p:nvSpPr>
          <p:cNvPr id="3" name="Espace réservé du texte vertical 2">
            <a:extLst>
              <a:ext uri="{FF2B5EF4-FFF2-40B4-BE49-F238E27FC236}">
                <a16:creationId xmlns:a16="http://schemas.microsoft.com/office/drawing/2014/main" xmlns="" id="{AFD115F7-3C7B-0C48-924C-F2B44A442182}"/>
              </a:ext>
            </a:extLst>
          </p:cNvPr>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a:extLst>
              <a:ext uri="{FF2B5EF4-FFF2-40B4-BE49-F238E27FC236}">
                <a16:creationId xmlns:a16="http://schemas.microsoft.com/office/drawing/2014/main" xmlns="" id="{7955DBF0-0F91-3640-BD1A-972AF9FAE130}"/>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2D332A85-EE9A-6045-B8DB-32724C8B06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F7BBC8B-FCBC-D143-9267-FAA5249A824A}"/>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69917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89CBEC64-025A-6D46-A543-7F2A3B903608}"/>
              </a:ext>
            </a:extLst>
          </p:cNvPr>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a:extLst>
              <a:ext uri="{FF2B5EF4-FFF2-40B4-BE49-F238E27FC236}">
                <a16:creationId xmlns:a16="http://schemas.microsoft.com/office/drawing/2014/main" xmlns="" id="{5EAECC1E-81C0-4449-B318-652B5C0D62E8}"/>
              </a:ext>
            </a:extLst>
          </p:cNvPr>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a:extLst>
              <a:ext uri="{FF2B5EF4-FFF2-40B4-BE49-F238E27FC236}">
                <a16:creationId xmlns:a16="http://schemas.microsoft.com/office/drawing/2014/main" xmlns="" id="{9F5E8E7A-3E2A-7F42-8B80-F4B9F1DE45C6}"/>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6CE72FD8-5C4D-EC42-AFB3-DABF3F78E7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49B00FD-BC1F-7E43-B7AC-07AE2399681F}"/>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8804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45D274-CAE8-F646-AE0A-040048C87A41}"/>
              </a:ext>
            </a:extLst>
          </p:cNvPr>
          <p:cNvSpPr>
            <a:spLocks noGrp="1"/>
          </p:cNvSpPr>
          <p:nvPr>
            <p:ph type="title"/>
          </p:nvPr>
        </p:nvSpPr>
        <p:spPr/>
        <p:txBody>
          <a:bodyPr/>
          <a:lstStyle/>
          <a:p>
            <a:r>
              <a:rPr lang="fr-FR" smtClean="0"/>
              <a:t>Modifiez le style du titre</a:t>
            </a:r>
            <a:endParaRPr lang="fr-FR"/>
          </a:p>
        </p:txBody>
      </p:sp>
      <p:sp>
        <p:nvSpPr>
          <p:cNvPr id="3" name="Espace réservé du contenu 2">
            <a:extLst>
              <a:ext uri="{FF2B5EF4-FFF2-40B4-BE49-F238E27FC236}">
                <a16:creationId xmlns:a16="http://schemas.microsoft.com/office/drawing/2014/main" xmlns="" id="{E09871BC-E7F6-064C-BD52-A25DB17B562E}"/>
              </a:ext>
            </a:extLst>
          </p:cNvPr>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a:extLst>
              <a:ext uri="{FF2B5EF4-FFF2-40B4-BE49-F238E27FC236}">
                <a16:creationId xmlns:a16="http://schemas.microsoft.com/office/drawing/2014/main" xmlns="" id="{95AFC391-1F60-B94A-B130-E9F15BCFA228}"/>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49B1B862-CDB7-4641-804A-62937A0E19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0F266A5-EE63-D54A-A1D7-9C290ACCD494}"/>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36242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D1E5A7-09AF-5A46-944A-E86F40D4160E}"/>
              </a:ext>
            </a:extLst>
          </p:cNvPr>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a:extLst>
              <a:ext uri="{FF2B5EF4-FFF2-40B4-BE49-F238E27FC236}">
                <a16:creationId xmlns:a16="http://schemas.microsoft.com/office/drawing/2014/main" xmlns="" id="{698C4D81-0FA1-B443-AF3F-2DA3D1928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a:extLst>
              <a:ext uri="{FF2B5EF4-FFF2-40B4-BE49-F238E27FC236}">
                <a16:creationId xmlns:a16="http://schemas.microsoft.com/office/drawing/2014/main" xmlns="" id="{FE11FC53-E8B5-4E43-9903-D03AA2E9F422}"/>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764BEB5D-E6C0-8040-99BD-A8D3B1832F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A2C708-E288-2848-8662-A789FEA0898C}"/>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72917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FFCC37-E6C4-A140-BE39-6348D14FEE2E}"/>
              </a:ext>
            </a:extLst>
          </p:cNvPr>
          <p:cNvSpPr>
            <a:spLocks noGrp="1"/>
          </p:cNvSpPr>
          <p:nvPr>
            <p:ph type="title"/>
          </p:nvPr>
        </p:nvSpPr>
        <p:spPr/>
        <p:txBody>
          <a:bodyPr/>
          <a:lstStyle/>
          <a:p>
            <a:r>
              <a:rPr lang="fr-FR" smtClean="0"/>
              <a:t>Modifiez le style du titre</a:t>
            </a:r>
            <a:endParaRPr lang="fr-FR"/>
          </a:p>
        </p:txBody>
      </p:sp>
      <p:sp>
        <p:nvSpPr>
          <p:cNvPr id="3" name="Espace réservé du contenu 2">
            <a:extLst>
              <a:ext uri="{FF2B5EF4-FFF2-40B4-BE49-F238E27FC236}">
                <a16:creationId xmlns:a16="http://schemas.microsoft.com/office/drawing/2014/main" xmlns="" id="{6E92F7C1-2DDF-FE49-AEB2-BAFAC8D35B98}"/>
              </a:ext>
            </a:extLst>
          </p:cNvPr>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a:extLst>
              <a:ext uri="{FF2B5EF4-FFF2-40B4-BE49-F238E27FC236}">
                <a16:creationId xmlns:a16="http://schemas.microsoft.com/office/drawing/2014/main" xmlns="" id="{C1B238A8-E3F6-1A43-86AC-008E32A6C574}"/>
              </a:ext>
            </a:extLst>
          </p:cNvPr>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a:extLst>
              <a:ext uri="{FF2B5EF4-FFF2-40B4-BE49-F238E27FC236}">
                <a16:creationId xmlns:a16="http://schemas.microsoft.com/office/drawing/2014/main" xmlns="" id="{B99ABF84-FC16-0745-9C91-FA06D56B9148}"/>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6" name="Espace réservé du pied de page 5">
            <a:extLst>
              <a:ext uri="{FF2B5EF4-FFF2-40B4-BE49-F238E27FC236}">
                <a16:creationId xmlns:a16="http://schemas.microsoft.com/office/drawing/2014/main" xmlns="" id="{1B8E0003-724A-AB4B-9E7F-259818496C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750F5DE-7FE8-2E4B-A9AD-5A09BA8B6042}"/>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106521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E782B64-43FD-4442-AF2F-FEE56F5E59D6}"/>
              </a:ext>
            </a:extLst>
          </p:cNvPr>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a:extLst>
              <a:ext uri="{FF2B5EF4-FFF2-40B4-BE49-F238E27FC236}">
                <a16:creationId xmlns:a16="http://schemas.microsoft.com/office/drawing/2014/main" xmlns="" id="{F79AC250-A72A-0C4A-906E-07EB62EFB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a:extLst>
              <a:ext uri="{FF2B5EF4-FFF2-40B4-BE49-F238E27FC236}">
                <a16:creationId xmlns:a16="http://schemas.microsoft.com/office/drawing/2014/main" xmlns="" id="{6C3BD1C6-4B3B-5747-8114-17DA4B5708E6}"/>
              </a:ext>
            </a:extLst>
          </p:cNvPr>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a:extLst>
              <a:ext uri="{FF2B5EF4-FFF2-40B4-BE49-F238E27FC236}">
                <a16:creationId xmlns:a16="http://schemas.microsoft.com/office/drawing/2014/main" xmlns="" id="{EA9AEF39-2A33-D449-BFBD-7D1E047F8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a:extLst>
              <a:ext uri="{FF2B5EF4-FFF2-40B4-BE49-F238E27FC236}">
                <a16:creationId xmlns:a16="http://schemas.microsoft.com/office/drawing/2014/main" xmlns="" id="{781C75D1-D894-5D42-9E86-CF4457218D3A}"/>
              </a:ext>
            </a:extLst>
          </p:cNvPr>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a:extLst>
              <a:ext uri="{FF2B5EF4-FFF2-40B4-BE49-F238E27FC236}">
                <a16:creationId xmlns:a16="http://schemas.microsoft.com/office/drawing/2014/main" xmlns="" id="{CE4F3078-96EC-BC41-A4FE-08804B4555D9}"/>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8" name="Espace réservé du pied de page 7">
            <a:extLst>
              <a:ext uri="{FF2B5EF4-FFF2-40B4-BE49-F238E27FC236}">
                <a16:creationId xmlns:a16="http://schemas.microsoft.com/office/drawing/2014/main" xmlns="" id="{7434697A-CE38-C248-9C15-AC7D2C7EAF6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F41F395-B4E6-9B49-9FDD-30877D6176E1}"/>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14917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31B9CE4-51BF-CC4A-882D-200152BD12A5}"/>
              </a:ext>
            </a:extLst>
          </p:cNvPr>
          <p:cNvSpPr>
            <a:spLocks noGrp="1"/>
          </p:cNvSpPr>
          <p:nvPr>
            <p:ph type="title"/>
          </p:nvPr>
        </p:nvSpPr>
        <p:spPr/>
        <p:txBody>
          <a:bodyPr/>
          <a:lstStyle/>
          <a:p>
            <a:r>
              <a:rPr lang="fr-FR" smtClean="0"/>
              <a:t>Modifiez le style du titre</a:t>
            </a:r>
            <a:endParaRPr lang="fr-FR"/>
          </a:p>
        </p:txBody>
      </p:sp>
      <p:sp>
        <p:nvSpPr>
          <p:cNvPr id="3" name="Espace réservé de la date 2">
            <a:extLst>
              <a:ext uri="{FF2B5EF4-FFF2-40B4-BE49-F238E27FC236}">
                <a16:creationId xmlns:a16="http://schemas.microsoft.com/office/drawing/2014/main" xmlns="" id="{B01AB401-0378-8B4C-A00A-A1BBDBC65A08}"/>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4" name="Espace réservé du pied de page 3">
            <a:extLst>
              <a:ext uri="{FF2B5EF4-FFF2-40B4-BE49-F238E27FC236}">
                <a16:creationId xmlns:a16="http://schemas.microsoft.com/office/drawing/2014/main" xmlns="" id="{3AEF1E6D-79D9-5541-BFED-1BFC1EB560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508EF8CA-033E-F549-BA1D-D2ED583CA962}"/>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15939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939E35B7-EB9E-184A-9DD8-A86FAB89D6E7}"/>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3" name="Espace réservé du pied de page 2">
            <a:extLst>
              <a:ext uri="{FF2B5EF4-FFF2-40B4-BE49-F238E27FC236}">
                <a16:creationId xmlns:a16="http://schemas.microsoft.com/office/drawing/2014/main" xmlns="" id="{FA4B08F6-3D27-7F41-9D04-D5036EB9242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C515D63-91F3-0149-AA14-473C8AAC19A0}"/>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6389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0F70F5-6C57-714B-9A1A-2C27D7583714}"/>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a:extLst>
              <a:ext uri="{FF2B5EF4-FFF2-40B4-BE49-F238E27FC236}">
                <a16:creationId xmlns:a16="http://schemas.microsoft.com/office/drawing/2014/main" xmlns="" id="{84CD94BF-81AE-B648-AA0F-DBE2CDBB5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a:extLst>
              <a:ext uri="{FF2B5EF4-FFF2-40B4-BE49-F238E27FC236}">
                <a16:creationId xmlns:a16="http://schemas.microsoft.com/office/drawing/2014/main" xmlns="" id="{83E748C5-497C-CD4E-BB5F-1549DDCB3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a:extLst>
              <a:ext uri="{FF2B5EF4-FFF2-40B4-BE49-F238E27FC236}">
                <a16:creationId xmlns:a16="http://schemas.microsoft.com/office/drawing/2014/main" xmlns="" id="{C06C0DD5-91E6-764A-AD93-76D73172BC9E}"/>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6" name="Espace réservé du pied de page 5">
            <a:extLst>
              <a:ext uri="{FF2B5EF4-FFF2-40B4-BE49-F238E27FC236}">
                <a16:creationId xmlns:a16="http://schemas.microsoft.com/office/drawing/2014/main" xmlns="" id="{63DC578A-CC5C-1A47-B17A-254689317A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40291D6-97AA-EE40-B45D-649F0AE8F529}"/>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221463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BB9564-0763-104F-808C-62A025C2784B}"/>
              </a:ext>
            </a:extLst>
          </p:cNvPr>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a:extLst>
              <a:ext uri="{FF2B5EF4-FFF2-40B4-BE49-F238E27FC236}">
                <a16:creationId xmlns:a16="http://schemas.microsoft.com/office/drawing/2014/main" xmlns="" id="{ECAB425D-A854-7148-9ED4-BEB00E286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a:extLst>
              <a:ext uri="{FF2B5EF4-FFF2-40B4-BE49-F238E27FC236}">
                <a16:creationId xmlns:a16="http://schemas.microsoft.com/office/drawing/2014/main" xmlns="" id="{05693489-E97E-9C45-8B98-F97EBF5A3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a:extLst>
              <a:ext uri="{FF2B5EF4-FFF2-40B4-BE49-F238E27FC236}">
                <a16:creationId xmlns:a16="http://schemas.microsoft.com/office/drawing/2014/main" xmlns="" id="{C2094D4B-7EF1-854F-8FFA-EF32BB4B365C}"/>
              </a:ext>
            </a:extLst>
          </p:cNvPr>
          <p:cNvSpPr>
            <a:spLocks noGrp="1"/>
          </p:cNvSpPr>
          <p:nvPr>
            <p:ph type="dt" sz="half" idx="10"/>
          </p:nvPr>
        </p:nvSpPr>
        <p:spPr/>
        <p:txBody>
          <a:bodyPr/>
          <a:lstStyle/>
          <a:p>
            <a:fld id="{56FFA173-907A-D544-9C4E-B7335AAC2138}" type="datetimeFigureOut">
              <a:rPr lang="fr-FR" smtClean="0"/>
              <a:t>03/12/2020</a:t>
            </a:fld>
            <a:endParaRPr lang="fr-FR"/>
          </a:p>
        </p:txBody>
      </p:sp>
      <p:sp>
        <p:nvSpPr>
          <p:cNvPr id="6" name="Espace réservé du pied de page 5">
            <a:extLst>
              <a:ext uri="{FF2B5EF4-FFF2-40B4-BE49-F238E27FC236}">
                <a16:creationId xmlns:a16="http://schemas.microsoft.com/office/drawing/2014/main" xmlns="" id="{4CE0696F-B454-6F4F-A3E0-F81EA9EE38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A3633D1-114C-4F4F-A348-C49700D650A2}"/>
              </a:ext>
            </a:extLst>
          </p:cNvPr>
          <p:cNvSpPr>
            <a:spLocks noGrp="1"/>
          </p:cNvSpPr>
          <p:nvPr>
            <p:ph type="sldNum" sz="quarter" idx="12"/>
          </p:nvPr>
        </p:nvSpPr>
        <p:spPr/>
        <p:txBody>
          <a:bodyPr/>
          <a:lstStyle/>
          <a:p>
            <a:fld id="{5D488B40-16E1-D849-A934-E21213E730D2}" type="slidenum">
              <a:rPr lang="fr-FR" smtClean="0"/>
              <a:t>‹N°›</a:t>
            </a:fld>
            <a:endParaRPr lang="fr-FR"/>
          </a:p>
        </p:txBody>
      </p:sp>
    </p:spTree>
    <p:extLst>
      <p:ext uri="{BB962C8B-B14F-4D97-AF65-F5344CB8AC3E}">
        <p14:creationId xmlns:p14="http://schemas.microsoft.com/office/powerpoint/2010/main" val="185916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9EED5E97-2D02-7D41-AC68-3FD32EB33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AB1C01-65A9-FE46-980C-923215C28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689054E-2B05-904C-B868-352DC3401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FA173-907A-D544-9C4E-B7335AAC2138}" type="datetimeFigureOut">
              <a:rPr lang="fr-FR" smtClean="0"/>
              <a:t>03/12/2020</a:t>
            </a:fld>
            <a:endParaRPr lang="fr-FR"/>
          </a:p>
        </p:txBody>
      </p:sp>
      <p:sp>
        <p:nvSpPr>
          <p:cNvPr id="5" name="Espace réservé du pied de page 4">
            <a:extLst>
              <a:ext uri="{FF2B5EF4-FFF2-40B4-BE49-F238E27FC236}">
                <a16:creationId xmlns:a16="http://schemas.microsoft.com/office/drawing/2014/main" xmlns="" id="{3B6F503E-5D32-014B-B5F7-CEB6C72FD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41AEB453-DDF4-F946-96B3-6C73FF424B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88B40-16E1-D849-A934-E21213E730D2}" type="slidenum">
              <a:rPr lang="fr-FR" smtClean="0"/>
              <a:t>‹N°›</a:t>
            </a:fld>
            <a:endParaRPr lang="fr-FR"/>
          </a:p>
        </p:txBody>
      </p:sp>
    </p:spTree>
    <p:extLst>
      <p:ext uri="{BB962C8B-B14F-4D97-AF65-F5344CB8AC3E}">
        <p14:creationId xmlns:p14="http://schemas.microsoft.com/office/powerpoint/2010/main" val="397878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pole-emploi.fr/accue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9" name="ZoneTexte 8">
            <a:extLst>
              <a:ext uri="{FF2B5EF4-FFF2-40B4-BE49-F238E27FC236}">
                <a16:creationId xmlns:a16="http://schemas.microsoft.com/office/drawing/2014/main" xmlns="" id="{97CDEF93-296D-AF47-B92B-4211B0765FED}"/>
              </a:ext>
            </a:extLst>
          </p:cNvPr>
          <p:cNvSpPr txBox="1"/>
          <p:nvPr/>
        </p:nvSpPr>
        <p:spPr>
          <a:xfrm>
            <a:off x="412596" y="1204332"/>
            <a:ext cx="11028556" cy="1477328"/>
          </a:xfrm>
          <a:prstGeom prst="rect">
            <a:avLst/>
          </a:prstGeom>
          <a:noFill/>
        </p:spPr>
        <p:txBody>
          <a:bodyPr wrap="square" rtlCol="0">
            <a:spAutoFit/>
          </a:bodyPr>
          <a:lstStyle/>
          <a:p>
            <a:r>
              <a:rPr lang="fr-FR" dirty="0" smtClean="0"/>
              <a:t>Lorsque vous touchez le chômage, vous devez « </a:t>
            </a:r>
            <a:r>
              <a:rPr lang="fr-FR" b="1" dirty="0" smtClean="0"/>
              <a:t>actualiser</a:t>
            </a:r>
            <a:r>
              <a:rPr lang="fr-FR" dirty="0" smtClean="0"/>
              <a:t> » votre situation tous les mois. Il s’agit de savoir si vous avez travaillé, même quelques heures, si vous avez signé un contrat etc… Cela détermine le montant de l’allocation que vous toucherez le mois prochain. L’actualisation est ouverte entre le </a:t>
            </a:r>
            <a:r>
              <a:rPr lang="fr-FR" b="1" dirty="0" smtClean="0"/>
              <a:t>28 du mois en cours et le 15 du mois suivant. </a:t>
            </a:r>
            <a:r>
              <a:rPr lang="fr-FR" u="sng" dirty="0" smtClean="0"/>
              <a:t>Il faut le faire </a:t>
            </a:r>
            <a:r>
              <a:rPr lang="fr-FR" dirty="0" smtClean="0"/>
              <a:t>sous peine de ne plus toucher d’allocation Pôle Emploi.</a:t>
            </a:r>
            <a:endParaRPr lang="fr-FR" b="1" dirty="0"/>
          </a:p>
          <a:p>
            <a:endParaRPr lang="fr-FR" dirty="0"/>
          </a:p>
        </p:txBody>
      </p:sp>
      <p:sp>
        <p:nvSpPr>
          <p:cNvPr id="59" name="Flèche vers la droite 58">
            <a:extLst>
              <a:ext uri="{FF2B5EF4-FFF2-40B4-BE49-F238E27FC236}">
                <a16:creationId xmlns:a16="http://schemas.microsoft.com/office/drawing/2014/main" xmlns="" id="{EB6008ED-B914-8B42-95B5-F9A5F2B8FC97}"/>
              </a:ext>
            </a:extLst>
          </p:cNvPr>
          <p:cNvSpPr/>
          <p:nvPr/>
        </p:nvSpPr>
        <p:spPr>
          <a:xfrm rot="2892093">
            <a:off x="7309225" y="453253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lèche vers la droite 59">
            <a:extLst>
              <a:ext uri="{FF2B5EF4-FFF2-40B4-BE49-F238E27FC236}">
                <a16:creationId xmlns:a16="http://schemas.microsoft.com/office/drawing/2014/main" xmlns="" id="{67D150EC-CEFB-D84B-9035-E64010DEFDE0}"/>
              </a:ext>
            </a:extLst>
          </p:cNvPr>
          <p:cNvSpPr/>
          <p:nvPr/>
        </p:nvSpPr>
        <p:spPr>
          <a:xfrm rot="6298376">
            <a:off x="4307589" y="4749261"/>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87" b="6250"/>
          <a:stretch/>
        </p:blipFill>
        <p:spPr bwMode="auto">
          <a:xfrm>
            <a:off x="3599544" y="2419846"/>
            <a:ext cx="8488378" cy="421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18796" y="2598203"/>
            <a:ext cx="3080747" cy="2862322"/>
          </a:xfrm>
          <a:prstGeom prst="rect">
            <a:avLst/>
          </a:prstGeom>
          <a:noFill/>
        </p:spPr>
        <p:txBody>
          <a:bodyPr wrap="square" rtlCol="0">
            <a:spAutoFit/>
          </a:bodyPr>
          <a:lstStyle/>
          <a:p>
            <a:r>
              <a:rPr lang="fr-FR" dirty="0"/>
              <a:t>1 - Avec son ordinateur, il faut se rendre sur le site: </a:t>
            </a:r>
            <a:r>
              <a:rPr lang="fr-FR" dirty="0">
                <a:solidFill>
                  <a:srgbClr val="FF0000"/>
                </a:solidFill>
                <a:hlinkClick r:id="rId4"/>
              </a:rPr>
              <a:t>https://</a:t>
            </a:r>
            <a:r>
              <a:rPr lang="fr-FR" dirty="0" smtClean="0">
                <a:solidFill>
                  <a:srgbClr val="FF0000"/>
                </a:solidFill>
                <a:hlinkClick r:id="rId4"/>
              </a:rPr>
              <a:t>www.pole-emploi.fr/accueil/</a:t>
            </a:r>
            <a:endParaRPr lang="fr-FR" dirty="0">
              <a:solidFill>
                <a:srgbClr val="FF0000"/>
              </a:solidFill>
            </a:endParaRPr>
          </a:p>
          <a:p>
            <a:endParaRPr lang="fr-FR" dirty="0">
              <a:solidFill>
                <a:srgbClr val="FF0000"/>
              </a:solidFill>
            </a:endParaRPr>
          </a:p>
          <a:p>
            <a:r>
              <a:rPr lang="fr-FR" dirty="0"/>
              <a:t>2 - Il faut </a:t>
            </a:r>
            <a:r>
              <a:rPr lang="fr-FR" dirty="0" smtClean="0"/>
              <a:t>cliquer sur connexion en haut à droite puis sur Candidat dans le menu déroulant.</a:t>
            </a:r>
            <a:endParaRPr lang="fr-FR" dirty="0"/>
          </a:p>
          <a:p>
            <a:endParaRPr lang="fr-FR" dirty="0"/>
          </a:p>
        </p:txBody>
      </p:sp>
      <p:sp>
        <p:nvSpPr>
          <p:cNvPr id="3" name="Rectangle 2"/>
          <p:cNvSpPr/>
          <p:nvPr/>
        </p:nvSpPr>
        <p:spPr>
          <a:xfrm>
            <a:off x="11001829" y="2681660"/>
            <a:ext cx="972457" cy="424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p:cNvGrpSpPr/>
          <p:nvPr/>
        </p:nvGrpSpPr>
        <p:grpSpPr>
          <a:xfrm>
            <a:off x="10222760" y="2613555"/>
            <a:ext cx="1751526" cy="2161297"/>
            <a:chOff x="9879738" y="3375728"/>
            <a:chExt cx="1751526" cy="2161297"/>
          </a:xfrm>
        </p:grpSpPr>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0677" t="9436" r="2367" b="52629"/>
            <a:stretch/>
          </p:blipFill>
          <p:spPr bwMode="auto">
            <a:xfrm>
              <a:off x="9879738" y="3375728"/>
              <a:ext cx="1751526" cy="216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10029372" y="3947618"/>
              <a:ext cx="841828" cy="424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0928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0" name="ZoneTexte 9">
            <a:extLst>
              <a:ext uri="{FF2B5EF4-FFF2-40B4-BE49-F238E27FC236}">
                <a16:creationId xmlns:a16="http://schemas.microsoft.com/office/drawing/2014/main" xmlns="" id="{2D5A4FE9-7421-784E-88B7-BE18C3875B48}"/>
              </a:ext>
            </a:extLst>
          </p:cNvPr>
          <p:cNvSpPr txBox="1"/>
          <p:nvPr/>
        </p:nvSpPr>
        <p:spPr>
          <a:xfrm>
            <a:off x="355450" y="1263611"/>
            <a:ext cx="10819155" cy="923330"/>
          </a:xfrm>
          <a:prstGeom prst="rect">
            <a:avLst/>
          </a:prstGeom>
          <a:noFill/>
        </p:spPr>
        <p:txBody>
          <a:bodyPr wrap="square" rtlCol="0">
            <a:spAutoFit/>
          </a:bodyPr>
          <a:lstStyle/>
          <a:p>
            <a:r>
              <a:rPr lang="fr-FR" dirty="0" smtClean="0"/>
              <a:t>Si vous avez été en stage, avez été en arrêt maladie, avez touché une nouvelle pension de retraite ou avez touché une pension d’invalidité de 2</a:t>
            </a:r>
            <a:r>
              <a:rPr lang="fr-FR" baseline="30000" dirty="0" smtClean="0"/>
              <a:t>ème</a:t>
            </a:r>
            <a:r>
              <a:rPr lang="fr-FR" dirty="0" smtClean="0"/>
              <a:t> ou 3</a:t>
            </a:r>
            <a:r>
              <a:rPr lang="fr-FR" baseline="30000" dirty="0" smtClean="0"/>
              <a:t>ème</a:t>
            </a:r>
            <a:r>
              <a:rPr lang="fr-FR" dirty="0" smtClean="0"/>
              <a:t> catégorie, vous devrez répondre « Oui » aux questions correspondantes en précisant différentes dates.</a:t>
            </a:r>
            <a:endParaRPr lang="fr-FR" b="1"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83" t="17273" r="38311" b="34117"/>
          <a:stretch/>
        </p:blipFill>
        <p:spPr bwMode="auto">
          <a:xfrm>
            <a:off x="104078" y="2299603"/>
            <a:ext cx="6004599" cy="353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83" t="65774" r="38311" b="13889"/>
          <a:stretch/>
        </p:blipFill>
        <p:spPr bwMode="auto">
          <a:xfrm>
            <a:off x="6235831" y="2342562"/>
            <a:ext cx="5852091" cy="144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047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grpSp>
        <p:nvGrpSpPr>
          <p:cNvPr id="2" name="Groupe 1"/>
          <p:cNvGrpSpPr/>
          <p:nvPr/>
        </p:nvGrpSpPr>
        <p:grpSpPr>
          <a:xfrm>
            <a:off x="526132" y="502753"/>
            <a:ext cx="10648473" cy="6355247"/>
            <a:chOff x="1245053" y="-3318842"/>
            <a:chExt cx="13011150" cy="9849107"/>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20" b="6250"/>
            <a:stretch/>
          </p:blipFill>
          <p:spPr bwMode="auto">
            <a:xfrm>
              <a:off x="1245053" y="-3318842"/>
              <a:ext cx="13011150" cy="626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9514" b="21478"/>
            <a:stretch/>
          </p:blipFill>
          <p:spPr bwMode="auto">
            <a:xfrm>
              <a:off x="1245053" y="2945236"/>
              <a:ext cx="13011150" cy="358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1726580" y="5064369"/>
            <a:ext cx="4997777" cy="379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846953" y="4844032"/>
            <a:ext cx="4547878" cy="1200329"/>
          </a:xfrm>
          <a:prstGeom prst="rect">
            <a:avLst/>
          </a:prstGeom>
          <a:solidFill>
            <a:schemeClr val="bg1"/>
          </a:solidFill>
          <a:ln>
            <a:solidFill>
              <a:srgbClr val="FF0000"/>
            </a:solidFill>
          </a:ln>
        </p:spPr>
        <p:txBody>
          <a:bodyPr wrap="square" rtlCol="0">
            <a:spAutoFit/>
          </a:bodyPr>
          <a:lstStyle>
            <a:defPPr>
              <a:defRPr lang="fr-FR"/>
            </a:defPPr>
            <a:lvl1pPr algn="r">
              <a:defRPr>
                <a:solidFill>
                  <a:srgbClr val="C00000"/>
                </a:solidFill>
              </a:defRPr>
            </a:lvl1pPr>
          </a:lstStyle>
          <a:p>
            <a:pPr algn="l"/>
            <a:r>
              <a:rPr lang="fr-FR" dirty="0"/>
              <a:t>Sur l’écran d’accueil, vous pouvez retrouver toutes les informations liées à votre actualisation en cliquant sur « Mon actualisation ».</a:t>
            </a:r>
          </a:p>
        </p:txBody>
      </p:sp>
      <p:sp>
        <p:nvSpPr>
          <p:cNvPr id="13" name="Rectangle 12"/>
          <p:cNvSpPr/>
          <p:nvPr/>
        </p:nvSpPr>
        <p:spPr>
          <a:xfrm>
            <a:off x="7450097" y="1376784"/>
            <a:ext cx="1989325" cy="4624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49143" y="988356"/>
            <a:ext cx="1989325" cy="27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9064075" y="608598"/>
            <a:ext cx="1989325" cy="27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101337" y="1376784"/>
            <a:ext cx="1989325" cy="34849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xmlns="" id="{FD9BAD83-5CCB-BA48-BB9D-BCB8AA4EF436}"/>
              </a:ext>
            </a:extLst>
          </p:cNvPr>
          <p:cNvSpPr txBox="1"/>
          <p:nvPr/>
        </p:nvSpPr>
        <p:spPr>
          <a:xfrm>
            <a:off x="3435074" y="41088"/>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Tree>
    <p:extLst>
      <p:ext uri="{BB962C8B-B14F-4D97-AF65-F5344CB8AC3E}">
        <p14:creationId xmlns:p14="http://schemas.microsoft.com/office/powerpoint/2010/main" val="1089993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grpSp>
        <p:nvGrpSpPr>
          <p:cNvPr id="22" name="Groupe 21"/>
          <p:cNvGrpSpPr/>
          <p:nvPr/>
        </p:nvGrpSpPr>
        <p:grpSpPr>
          <a:xfrm>
            <a:off x="1865202" y="1405022"/>
            <a:ext cx="8440578" cy="3865300"/>
            <a:chOff x="1932053" y="2409370"/>
            <a:chExt cx="7892825" cy="3558925"/>
          </a:xfrm>
        </p:grpSpPr>
        <p:sp>
          <p:nvSpPr>
            <p:cNvPr id="12" name="ZoneTexte 11"/>
            <p:cNvSpPr txBox="1"/>
            <p:nvPr/>
          </p:nvSpPr>
          <p:spPr>
            <a:xfrm>
              <a:off x="1932053" y="4602732"/>
              <a:ext cx="2877978" cy="850144"/>
            </a:xfrm>
            <a:prstGeom prst="rect">
              <a:avLst/>
            </a:prstGeom>
            <a:solidFill>
              <a:schemeClr val="bg1"/>
            </a:solidFill>
            <a:ln>
              <a:solidFill>
                <a:srgbClr val="FF0000"/>
              </a:solidFill>
            </a:ln>
          </p:spPr>
          <p:txBody>
            <a:bodyPr wrap="square" rtlCol="0">
              <a:spAutoFit/>
            </a:bodyPr>
            <a:lstStyle>
              <a:defPPr>
                <a:defRPr lang="fr-FR"/>
              </a:defPPr>
              <a:lvl1pPr>
                <a:defRPr>
                  <a:solidFill>
                    <a:srgbClr val="C00000"/>
                  </a:solidFill>
                </a:defRPr>
              </a:lvl1pPr>
            </a:lstStyle>
            <a:p>
              <a:pPr algn="r"/>
              <a:r>
                <a:rPr lang="fr-FR" dirty="0"/>
                <a:t>Retrouver les justificatifs d’actualisation des mois précédents</a:t>
              </a:r>
            </a:p>
          </p:txBody>
        </p:sp>
        <p:grpSp>
          <p:nvGrpSpPr>
            <p:cNvPr id="14" name="Groupe 13"/>
            <p:cNvGrpSpPr/>
            <p:nvPr/>
          </p:nvGrpSpPr>
          <p:grpSpPr>
            <a:xfrm>
              <a:off x="3177125" y="2409370"/>
              <a:ext cx="6049272" cy="1667329"/>
              <a:chOff x="3177125" y="2409370"/>
              <a:chExt cx="6049272" cy="1667329"/>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65" t="40254" r="41742" b="36954"/>
              <a:stretch/>
            </p:blipFill>
            <p:spPr bwMode="auto">
              <a:xfrm>
                <a:off x="3177125" y="2409370"/>
                <a:ext cx="6049272" cy="166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134100" y="3053120"/>
                <a:ext cx="1171669" cy="899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810031" y="3053120"/>
                <a:ext cx="1171669" cy="899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 name="Connecteur droit avec flèche 6"/>
            <p:cNvCxnSpPr/>
            <p:nvPr/>
          </p:nvCxnSpPr>
          <p:spPr>
            <a:xfrm flipV="1">
              <a:off x="4810031" y="3953022"/>
              <a:ext cx="320769" cy="649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946900" y="4608064"/>
              <a:ext cx="2877978" cy="1360231"/>
            </a:xfrm>
            <a:prstGeom prst="rect">
              <a:avLst/>
            </a:prstGeom>
            <a:solidFill>
              <a:schemeClr val="bg1"/>
            </a:solidFill>
            <a:ln>
              <a:solidFill>
                <a:srgbClr val="FF0000"/>
              </a:solidFill>
            </a:ln>
          </p:spPr>
          <p:txBody>
            <a:bodyPr wrap="square" rtlCol="0">
              <a:spAutoFit/>
            </a:bodyPr>
            <a:lstStyle>
              <a:defPPr>
                <a:defRPr lang="fr-FR"/>
              </a:defPPr>
              <a:lvl1pPr>
                <a:defRPr>
                  <a:solidFill>
                    <a:srgbClr val="C00000"/>
                  </a:solidFill>
                </a:defRPr>
              </a:lvl1pPr>
            </a:lstStyle>
            <a:p>
              <a:r>
                <a:rPr lang="fr-FR" dirty="0"/>
                <a:t>Savoir quand je devrai m’actualiser les mois suivants (toujours entre le 28 du mois courant et le 15 du mois suivant)</a:t>
              </a:r>
            </a:p>
          </p:txBody>
        </p:sp>
        <p:cxnSp>
          <p:nvCxnSpPr>
            <p:cNvPr id="21" name="Connecteur droit avec flèche 20"/>
            <p:cNvCxnSpPr/>
            <p:nvPr/>
          </p:nvCxnSpPr>
          <p:spPr>
            <a:xfrm flipH="1" flipV="1">
              <a:off x="6616701" y="3953022"/>
              <a:ext cx="330199" cy="6497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ZoneTexte 25"/>
          <p:cNvSpPr txBox="1"/>
          <p:nvPr/>
        </p:nvSpPr>
        <p:spPr>
          <a:xfrm>
            <a:off x="478748" y="5285802"/>
            <a:ext cx="11492858" cy="1246495"/>
          </a:xfrm>
          <a:prstGeom prst="rect">
            <a:avLst/>
          </a:prstGeom>
          <a:noFill/>
          <a:ln>
            <a:noFill/>
          </a:ln>
        </p:spPr>
        <p:txBody>
          <a:bodyPr wrap="square" rtlCol="0">
            <a:spAutoFit/>
          </a:bodyPr>
          <a:lstStyle/>
          <a:p>
            <a:r>
              <a:rPr lang="fr-FR" sz="2500" b="1" u="sng" dirty="0" smtClean="0">
                <a:solidFill>
                  <a:srgbClr val="C00000"/>
                </a:solidFill>
              </a:rPr>
              <a:t>Astuce</a:t>
            </a:r>
            <a:r>
              <a:rPr lang="fr-FR" sz="2500" b="1" dirty="0" smtClean="0">
                <a:solidFill>
                  <a:srgbClr val="C00000"/>
                </a:solidFill>
              </a:rPr>
              <a:t> : programmer une alarme sur votre portable le dernier jour de chaque mois pour penser à faire votre actualisation. En programmer une autre le 10 pour vérifier que vous avez bien fait votre actualisation du mois précédent.</a:t>
            </a:r>
            <a:endParaRPr lang="fr-FR" sz="2500" b="1" u="sng" dirty="0">
              <a:solidFill>
                <a:srgbClr val="C00000"/>
              </a:solidFill>
            </a:endParaRPr>
          </a:p>
        </p:txBody>
      </p:sp>
    </p:spTree>
    <p:extLst>
      <p:ext uri="{BB962C8B-B14F-4D97-AF65-F5344CB8AC3E}">
        <p14:creationId xmlns:p14="http://schemas.microsoft.com/office/powerpoint/2010/main" val="387162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59" name="Flèche vers la droite 58">
            <a:extLst>
              <a:ext uri="{FF2B5EF4-FFF2-40B4-BE49-F238E27FC236}">
                <a16:creationId xmlns:a16="http://schemas.microsoft.com/office/drawing/2014/main" xmlns="" id="{EB6008ED-B914-8B42-95B5-F9A5F2B8FC97}"/>
              </a:ext>
            </a:extLst>
          </p:cNvPr>
          <p:cNvSpPr/>
          <p:nvPr/>
        </p:nvSpPr>
        <p:spPr>
          <a:xfrm rot="2892093">
            <a:off x="7309225" y="453253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518795" y="1608715"/>
            <a:ext cx="4277998" cy="2308324"/>
          </a:xfrm>
          <a:prstGeom prst="rect">
            <a:avLst/>
          </a:prstGeom>
          <a:noFill/>
        </p:spPr>
        <p:txBody>
          <a:bodyPr wrap="square" rtlCol="0">
            <a:spAutoFit/>
          </a:bodyPr>
          <a:lstStyle/>
          <a:p>
            <a:r>
              <a:rPr lang="fr-FR" dirty="0"/>
              <a:t>1 </a:t>
            </a:r>
            <a:r>
              <a:rPr lang="fr-FR" dirty="0" smtClean="0"/>
              <a:t>– Vous être invité à saisir votre identifiant que vous avez défini lors de votre première connexion. Valider avec Entrée</a:t>
            </a:r>
          </a:p>
          <a:p>
            <a:endParaRPr lang="fr-FR" dirty="0"/>
          </a:p>
          <a:p>
            <a:r>
              <a:rPr lang="fr-FR" dirty="0" smtClean="0"/>
              <a:t>2 – Saisissez ensuite votre mot de passe lui aussi défini lors de votre première connexion.</a:t>
            </a:r>
            <a:endParaRPr lang="fr-FR" dirty="0"/>
          </a:p>
          <a:p>
            <a:endParaRPr lang="fr-FR"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263" t="9436" r="33868" b="6001"/>
          <a:stretch/>
        </p:blipFill>
        <p:spPr bwMode="auto">
          <a:xfrm>
            <a:off x="6096001" y="1111149"/>
            <a:ext cx="4631466" cy="572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Flèche vers la droite 59">
            <a:extLst>
              <a:ext uri="{FF2B5EF4-FFF2-40B4-BE49-F238E27FC236}">
                <a16:creationId xmlns:a16="http://schemas.microsoft.com/office/drawing/2014/main" xmlns="" id="{67D150EC-CEFB-D84B-9035-E64010DEFDE0}"/>
              </a:ext>
            </a:extLst>
          </p:cNvPr>
          <p:cNvSpPr/>
          <p:nvPr/>
        </p:nvSpPr>
        <p:spPr>
          <a:xfrm>
            <a:off x="5606795" y="4653694"/>
            <a:ext cx="978408" cy="2423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167084" y="4574797"/>
            <a:ext cx="642909" cy="400110"/>
          </a:xfrm>
          <a:prstGeom prst="rect">
            <a:avLst/>
          </a:prstGeom>
          <a:noFill/>
        </p:spPr>
        <p:txBody>
          <a:bodyPr wrap="square" rtlCol="0">
            <a:spAutoFit/>
          </a:bodyPr>
          <a:lstStyle/>
          <a:p>
            <a:r>
              <a:rPr lang="fr-FR" sz="2000" b="1" dirty="0" smtClean="0">
                <a:solidFill>
                  <a:srgbClr val="C00000"/>
                </a:solidFill>
              </a:rPr>
              <a:t>1</a:t>
            </a:r>
            <a:endParaRPr lang="fr-FR" sz="2000" b="1" dirty="0">
              <a:solidFill>
                <a:srgbClr val="C00000"/>
              </a:solidFill>
            </a:endParaRPr>
          </a:p>
        </p:txBody>
      </p:sp>
      <p:sp>
        <p:nvSpPr>
          <p:cNvPr id="18" name="Flèche vers la droite 59">
            <a:extLst>
              <a:ext uri="{FF2B5EF4-FFF2-40B4-BE49-F238E27FC236}">
                <a16:creationId xmlns:a16="http://schemas.microsoft.com/office/drawing/2014/main" xmlns="" id="{67D150EC-CEFB-D84B-9035-E64010DEFDE0}"/>
              </a:ext>
            </a:extLst>
          </p:cNvPr>
          <p:cNvSpPr/>
          <p:nvPr/>
        </p:nvSpPr>
        <p:spPr>
          <a:xfrm>
            <a:off x="5621308" y="5218157"/>
            <a:ext cx="978408" cy="2423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181597" y="5139260"/>
            <a:ext cx="642909" cy="400110"/>
          </a:xfrm>
          <a:prstGeom prst="rect">
            <a:avLst/>
          </a:prstGeom>
          <a:noFill/>
        </p:spPr>
        <p:txBody>
          <a:bodyPr wrap="square" rtlCol="0">
            <a:spAutoFit/>
          </a:bodyPr>
          <a:lstStyle/>
          <a:p>
            <a:r>
              <a:rPr lang="fr-FR" sz="2000" b="1" dirty="0">
                <a:solidFill>
                  <a:srgbClr val="C00000"/>
                </a:solidFill>
              </a:rPr>
              <a:t>2</a:t>
            </a:r>
          </a:p>
        </p:txBody>
      </p:sp>
    </p:spTree>
    <p:extLst>
      <p:ext uri="{BB962C8B-B14F-4D97-AF65-F5344CB8AC3E}">
        <p14:creationId xmlns:p14="http://schemas.microsoft.com/office/powerpoint/2010/main" val="396316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lèche vers la droite 59">
            <a:extLst>
              <a:ext uri="{FF2B5EF4-FFF2-40B4-BE49-F238E27FC236}">
                <a16:creationId xmlns:a16="http://schemas.microsoft.com/office/drawing/2014/main" xmlns="" id="{67D150EC-CEFB-D84B-9035-E64010DEFDE0}"/>
              </a:ext>
            </a:extLst>
          </p:cNvPr>
          <p:cNvSpPr/>
          <p:nvPr/>
        </p:nvSpPr>
        <p:spPr>
          <a:xfrm>
            <a:off x="5606795" y="4679993"/>
            <a:ext cx="978408" cy="2423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167084" y="4601096"/>
            <a:ext cx="642909" cy="400110"/>
          </a:xfrm>
          <a:prstGeom prst="rect">
            <a:avLst/>
          </a:prstGeom>
          <a:noFill/>
        </p:spPr>
        <p:txBody>
          <a:bodyPr wrap="square" rtlCol="0">
            <a:spAutoFit/>
          </a:bodyPr>
          <a:lstStyle/>
          <a:p>
            <a:r>
              <a:rPr lang="fr-FR" sz="2000" b="1" dirty="0" smtClean="0">
                <a:solidFill>
                  <a:srgbClr val="C00000"/>
                </a:solidFill>
              </a:rPr>
              <a:t>1</a:t>
            </a:r>
            <a:endParaRPr lang="fr-FR" sz="2000" b="1" dirty="0">
              <a:solidFill>
                <a:srgbClr val="C00000"/>
              </a:solidFill>
            </a:endParaRPr>
          </a:p>
        </p:txBody>
      </p:sp>
      <p:sp>
        <p:nvSpPr>
          <p:cNvPr id="18" name="Flèche vers la droite 59">
            <a:extLst>
              <a:ext uri="{FF2B5EF4-FFF2-40B4-BE49-F238E27FC236}">
                <a16:creationId xmlns:a16="http://schemas.microsoft.com/office/drawing/2014/main" xmlns="" id="{67D150EC-CEFB-D84B-9035-E64010DEFDE0}"/>
              </a:ext>
            </a:extLst>
          </p:cNvPr>
          <p:cNvSpPr/>
          <p:nvPr/>
        </p:nvSpPr>
        <p:spPr>
          <a:xfrm>
            <a:off x="5621308" y="5218157"/>
            <a:ext cx="978408" cy="2423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181597" y="5139260"/>
            <a:ext cx="642909" cy="400110"/>
          </a:xfrm>
          <a:prstGeom prst="rect">
            <a:avLst/>
          </a:prstGeom>
          <a:noFill/>
        </p:spPr>
        <p:txBody>
          <a:bodyPr wrap="square" rtlCol="0">
            <a:spAutoFit/>
          </a:bodyPr>
          <a:lstStyle/>
          <a:p>
            <a:r>
              <a:rPr lang="fr-FR" sz="2000" b="1" dirty="0">
                <a:solidFill>
                  <a:srgbClr val="C00000"/>
                </a:solidFill>
              </a:rPr>
              <a:t>2</a:t>
            </a:r>
          </a:p>
        </p:txBody>
      </p:sp>
      <p:grpSp>
        <p:nvGrpSpPr>
          <p:cNvPr id="9" name="Groupe 8"/>
          <p:cNvGrpSpPr/>
          <p:nvPr/>
        </p:nvGrpSpPr>
        <p:grpSpPr>
          <a:xfrm>
            <a:off x="740924" y="1055587"/>
            <a:ext cx="10710149" cy="5548413"/>
            <a:chOff x="1685304" y="1407886"/>
            <a:chExt cx="9583466" cy="4805431"/>
          </a:xfrm>
        </p:grpSpPr>
        <p:grpSp>
          <p:nvGrpSpPr>
            <p:cNvPr id="4" name="Groupe 3"/>
            <p:cNvGrpSpPr/>
            <p:nvPr/>
          </p:nvGrpSpPr>
          <p:grpSpPr>
            <a:xfrm>
              <a:off x="1685304" y="1407886"/>
              <a:ext cx="9583466" cy="4805431"/>
              <a:chOff x="1685304" y="1407886"/>
              <a:chExt cx="9583466" cy="4805431"/>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64" b="6250"/>
              <a:stretch/>
            </p:blipFill>
            <p:spPr bwMode="auto">
              <a:xfrm>
                <a:off x="1685304" y="1407886"/>
                <a:ext cx="9583466" cy="480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771962" y="3309700"/>
                <a:ext cx="1445336"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897117" y="3309700"/>
                <a:ext cx="1008883"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8897117" y="3412808"/>
                <a:ext cx="1008883"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9589305" y="3510440"/>
                <a:ext cx="636735"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8171985" y="3697493"/>
                <a:ext cx="636735"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0389682" y="1793320"/>
                <a:ext cx="722668" cy="1452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Rectangle 2"/>
            <p:cNvSpPr/>
            <p:nvPr/>
          </p:nvSpPr>
          <p:spPr>
            <a:xfrm>
              <a:off x="3349082" y="2695575"/>
              <a:ext cx="1580106" cy="2905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0" name="Rectangle 9"/>
          <p:cNvSpPr/>
          <p:nvPr/>
        </p:nvSpPr>
        <p:spPr>
          <a:xfrm>
            <a:off x="2457914" y="3035300"/>
            <a:ext cx="1580686"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93800" y="3719189"/>
            <a:ext cx="2844800" cy="646331"/>
          </a:xfrm>
          <a:prstGeom prst="rect">
            <a:avLst/>
          </a:prstGeom>
          <a:solidFill>
            <a:schemeClr val="bg1"/>
          </a:solidFill>
          <a:ln>
            <a:solidFill>
              <a:srgbClr val="FF0000"/>
            </a:solidFill>
          </a:ln>
        </p:spPr>
        <p:txBody>
          <a:bodyPr wrap="square" rtlCol="0">
            <a:spAutoFit/>
          </a:bodyPr>
          <a:lstStyle/>
          <a:p>
            <a:pPr algn="r"/>
            <a:r>
              <a:rPr lang="fr-FR" dirty="0" smtClean="0">
                <a:solidFill>
                  <a:srgbClr val="C00000"/>
                </a:solidFill>
              </a:rPr>
              <a:t>Information : actualisation ouverte et </a:t>
            </a:r>
            <a:r>
              <a:rPr lang="fr-FR" b="1" u="sng" dirty="0" smtClean="0">
                <a:solidFill>
                  <a:srgbClr val="C00000"/>
                </a:solidFill>
              </a:rPr>
              <a:t>à faire</a:t>
            </a:r>
            <a:endParaRPr lang="fr-FR" b="1" u="sng" dirty="0">
              <a:solidFill>
                <a:srgbClr val="C00000"/>
              </a:solidFill>
            </a:endParaRPr>
          </a:p>
        </p:txBody>
      </p:sp>
      <p:sp>
        <p:nvSpPr>
          <p:cNvPr id="24" name="Rectangle 23"/>
          <p:cNvSpPr/>
          <p:nvPr/>
        </p:nvSpPr>
        <p:spPr>
          <a:xfrm>
            <a:off x="7783655" y="5042448"/>
            <a:ext cx="2684979"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821206" y="5185687"/>
            <a:ext cx="2844800" cy="369332"/>
          </a:xfrm>
          <a:prstGeom prst="rect">
            <a:avLst/>
          </a:prstGeom>
          <a:solidFill>
            <a:schemeClr val="bg1"/>
          </a:solidFill>
          <a:ln>
            <a:solidFill>
              <a:srgbClr val="FF0000"/>
            </a:solidFill>
          </a:ln>
        </p:spPr>
        <p:txBody>
          <a:bodyPr wrap="square" rtlCol="0">
            <a:spAutoFit/>
          </a:bodyPr>
          <a:lstStyle>
            <a:defPPr>
              <a:defRPr lang="fr-FR"/>
            </a:defPPr>
            <a:lvl1pPr algn="r">
              <a:defRPr>
                <a:solidFill>
                  <a:srgbClr val="C00000"/>
                </a:solidFill>
              </a:defRPr>
            </a:lvl1pPr>
          </a:lstStyle>
          <a:p>
            <a:r>
              <a:rPr lang="fr-FR" dirty="0"/>
              <a:t>Cliquez sur « M’actualiser »</a:t>
            </a:r>
          </a:p>
        </p:txBody>
      </p:sp>
    </p:spTree>
    <p:extLst>
      <p:ext uri="{BB962C8B-B14F-4D97-AF65-F5344CB8AC3E}">
        <p14:creationId xmlns:p14="http://schemas.microsoft.com/office/powerpoint/2010/main" val="69938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26" name="ZoneTexte 25">
            <a:extLst>
              <a:ext uri="{FF2B5EF4-FFF2-40B4-BE49-F238E27FC236}">
                <a16:creationId xmlns:a16="http://schemas.microsoft.com/office/drawing/2014/main" xmlns="" id="{2D5A4FE9-7421-784E-88B7-BE18C3875B48}"/>
              </a:ext>
            </a:extLst>
          </p:cNvPr>
          <p:cNvSpPr txBox="1"/>
          <p:nvPr/>
        </p:nvSpPr>
        <p:spPr>
          <a:xfrm>
            <a:off x="464457" y="1449348"/>
            <a:ext cx="4393746" cy="1200329"/>
          </a:xfrm>
          <a:prstGeom prst="rect">
            <a:avLst/>
          </a:prstGeom>
          <a:noFill/>
        </p:spPr>
        <p:txBody>
          <a:bodyPr wrap="square" rtlCol="0">
            <a:spAutoFit/>
          </a:bodyPr>
          <a:lstStyle/>
          <a:p>
            <a:r>
              <a:rPr lang="fr-FR" dirty="0" smtClean="0"/>
              <a:t>Si vous n’avez pas suivi de formation déclarée auprès de Pôle Emploi, répondez « Non » à cette question. Cliquez ensuite sur « Valider ».</a:t>
            </a:r>
            <a:endParaRPr lang="fr-FR"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4363" t="80469" r="37482" b="9765"/>
          <a:stretch/>
        </p:blipFill>
        <p:spPr bwMode="auto">
          <a:xfrm>
            <a:off x="9619785" y="6143625"/>
            <a:ext cx="23622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e 1"/>
          <p:cNvGrpSpPr/>
          <p:nvPr/>
        </p:nvGrpSpPr>
        <p:grpSpPr>
          <a:xfrm>
            <a:off x="4673601" y="1141313"/>
            <a:ext cx="7414322" cy="5128858"/>
            <a:chOff x="4858203" y="1141312"/>
            <a:chExt cx="7229719" cy="5678023"/>
          </a:xfrm>
        </p:grpSpPr>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686" t="11244" r="34041" b="10156"/>
            <a:stretch/>
          </p:blipFill>
          <p:spPr bwMode="auto">
            <a:xfrm>
              <a:off x="4858203" y="1141312"/>
              <a:ext cx="7229719" cy="567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1060304" y="5455016"/>
              <a:ext cx="585788"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Rectangle 27"/>
          <p:cNvSpPr/>
          <p:nvPr/>
        </p:nvSpPr>
        <p:spPr>
          <a:xfrm>
            <a:off x="10920443" y="6232657"/>
            <a:ext cx="1061542" cy="5363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862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grpSp>
        <p:nvGrpSpPr>
          <p:cNvPr id="3" name="Groupe 2"/>
          <p:cNvGrpSpPr/>
          <p:nvPr/>
        </p:nvGrpSpPr>
        <p:grpSpPr>
          <a:xfrm>
            <a:off x="104078" y="2184301"/>
            <a:ext cx="11987616" cy="4399428"/>
            <a:chOff x="104078" y="2184301"/>
            <a:chExt cx="11987616" cy="4399428"/>
          </a:xfrm>
        </p:grpSpPr>
        <p:grpSp>
          <p:nvGrpSpPr>
            <p:cNvPr id="2" name="Groupe 1"/>
            <p:cNvGrpSpPr/>
            <p:nvPr/>
          </p:nvGrpSpPr>
          <p:grpSpPr>
            <a:xfrm>
              <a:off x="104078" y="2184301"/>
              <a:ext cx="11987616" cy="4399428"/>
              <a:chOff x="166254" y="-1804913"/>
              <a:chExt cx="12926972" cy="4888001"/>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72" t="12083" r="34402" b="21371"/>
              <a:stretch/>
            </p:blipFill>
            <p:spPr bwMode="auto">
              <a:xfrm>
                <a:off x="6766521" y="-1046089"/>
                <a:ext cx="6326705" cy="412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55" t="16667" r="34407" b="10417"/>
              <a:stretch/>
            </p:blipFill>
            <p:spPr bwMode="auto">
              <a:xfrm>
                <a:off x="166254" y="-1804913"/>
                <a:ext cx="6600267" cy="471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ctangle 9"/>
            <p:cNvSpPr/>
            <p:nvPr/>
          </p:nvSpPr>
          <p:spPr>
            <a:xfrm>
              <a:off x="5388163" y="3511916"/>
              <a:ext cx="585791"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388163" y="4428636"/>
              <a:ext cx="585790"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373875" y="5096504"/>
              <a:ext cx="585789"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373875" y="5798823"/>
              <a:ext cx="600076"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1250797" y="2979422"/>
              <a:ext cx="581036"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1246045" y="3673172"/>
              <a:ext cx="585788"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1250797" y="4368516"/>
              <a:ext cx="576268"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787063" y="5178164"/>
              <a:ext cx="500062" cy="593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ZoneTexte 18">
            <a:extLst>
              <a:ext uri="{FF2B5EF4-FFF2-40B4-BE49-F238E27FC236}">
                <a16:creationId xmlns:a16="http://schemas.microsoft.com/office/drawing/2014/main" xmlns="" id="{2D5A4FE9-7421-784E-88B7-BE18C3875B48}"/>
              </a:ext>
            </a:extLst>
          </p:cNvPr>
          <p:cNvSpPr txBox="1"/>
          <p:nvPr/>
        </p:nvSpPr>
        <p:spPr>
          <a:xfrm>
            <a:off x="355450" y="1263611"/>
            <a:ext cx="10819155" cy="646331"/>
          </a:xfrm>
          <a:prstGeom prst="rect">
            <a:avLst/>
          </a:prstGeom>
          <a:noFill/>
        </p:spPr>
        <p:txBody>
          <a:bodyPr wrap="square" rtlCol="0">
            <a:spAutoFit/>
          </a:bodyPr>
          <a:lstStyle/>
          <a:p>
            <a:r>
              <a:rPr lang="fr-FR" dirty="0" smtClean="0"/>
              <a:t>Si vous n’avez pas du tout travaillé durant le mois, </a:t>
            </a:r>
            <a:r>
              <a:rPr lang="fr-FR" u="sng" dirty="0" smtClean="0"/>
              <a:t>il faut répondre « Non » </a:t>
            </a:r>
            <a:r>
              <a:rPr lang="fr-FR" dirty="0" smtClean="0"/>
              <a:t>à toutes les questions ci-dessous </a:t>
            </a:r>
            <a:r>
              <a:rPr lang="fr-FR" b="1" dirty="0" smtClean="0"/>
              <a:t>sauf la dernière où il faut répondre « Oui » </a:t>
            </a:r>
            <a:r>
              <a:rPr lang="fr-FR" dirty="0" smtClean="0"/>
              <a:t>(vous êtes toujours à la recherche d’emploi. Cliquez ensuite sur « Valider ».</a:t>
            </a:r>
            <a:endParaRPr lang="fr-FR" b="1" dirty="0"/>
          </a:p>
        </p:txBody>
      </p:sp>
      <p:sp>
        <p:nvSpPr>
          <p:cNvPr id="18" name="Rectangle 17"/>
          <p:cNvSpPr/>
          <p:nvPr/>
        </p:nvSpPr>
        <p:spPr>
          <a:xfrm>
            <a:off x="11091862" y="6143625"/>
            <a:ext cx="996059"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3579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9" name="ZoneTexte 18">
            <a:extLst>
              <a:ext uri="{FF2B5EF4-FFF2-40B4-BE49-F238E27FC236}">
                <a16:creationId xmlns:a16="http://schemas.microsoft.com/office/drawing/2014/main" xmlns="" id="{2D5A4FE9-7421-784E-88B7-BE18C3875B48}"/>
              </a:ext>
            </a:extLst>
          </p:cNvPr>
          <p:cNvSpPr txBox="1"/>
          <p:nvPr/>
        </p:nvSpPr>
        <p:spPr>
          <a:xfrm>
            <a:off x="355451" y="1397675"/>
            <a:ext cx="3745254" cy="4524315"/>
          </a:xfrm>
          <a:prstGeom prst="rect">
            <a:avLst/>
          </a:prstGeom>
          <a:noFill/>
        </p:spPr>
        <p:txBody>
          <a:bodyPr wrap="square" rtlCol="0">
            <a:spAutoFit/>
          </a:bodyPr>
          <a:lstStyle/>
          <a:p>
            <a:r>
              <a:rPr lang="fr-FR" dirty="0" smtClean="0"/>
              <a:t>Vous arrivez à un écran récapitulatif où vous devez vérifier que vos réponses ont bien été prises en compte.</a:t>
            </a:r>
          </a:p>
          <a:p>
            <a:r>
              <a:rPr lang="fr-FR" b="1" dirty="0" smtClean="0"/>
              <a:t>Prenez le temps de vérifier les réponses car ensuite vous ne pourrez pas les modifier.</a:t>
            </a:r>
          </a:p>
          <a:p>
            <a:r>
              <a:rPr lang="fr-FR" b="1" dirty="0" smtClean="0"/>
              <a:t>Vérifier particulièrement le dernier point.</a:t>
            </a:r>
          </a:p>
          <a:p>
            <a:endParaRPr lang="fr-FR" b="1" dirty="0"/>
          </a:p>
          <a:p>
            <a:r>
              <a:rPr lang="fr-FR" dirty="0" smtClean="0"/>
              <a:t>Si toutes vos réponses sont bien reportées, cliquer sur « Valider votre réponse ».</a:t>
            </a:r>
          </a:p>
          <a:p>
            <a:r>
              <a:rPr lang="fr-FR" dirty="0" smtClean="0"/>
              <a:t>Si vous voulez modifier les réponses, vous pouvez cliquer sur « Modifier » pour revenir à l’écran précédent.</a:t>
            </a:r>
            <a:endParaRPr lang="fr-FR"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21" t="17274" r="37629" b="19792"/>
          <a:stretch/>
        </p:blipFill>
        <p:spPr bwMode="auto">
          <a:xfrm>
            <a:off x="4100705" y="1055587"/>
            <a:ext cx="7073901" cy="580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003323" y="6242101"/>
            <a:ext cx="2171283" cy="47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375052" y="3657600"/>
            <a:ext cx="2813539" cy="299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1167618" y="3807196"/>
            <a:ext cx="31089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28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9" name="ZoneTexte 18">
            <a:extLst>
              <a:ext uri="{FF2B5EF4-FFF2-40B4-BE49-F238E27FC236}">
                <a16:creationId xmlns:a16="http://schemas.microsoft.com/office/drawing/2014/main" xmlns="" id="{2D5A4FE9-7421-784E-88B7-BE18C3875B48}"/>
              </a:ext>
            </a:extLst>
          </p:cNvPr>
          <p:cNvSpPr txBox="1"/>
          <p:nvPr/>
        </p:nvSpPr>
        <p:spPr>
          <a:xfrm>
            <a:off x="104078" y="1791570"/>
            <a:ext cx="3745254" cy="2585323"/>
          </a:xfrm>
          <a:prstGeom prst="rect">
            <a:avLst/>
          </a:prstGeom>
          <a:noFill/>
        </p:spPr>
        <p:txBody>
          <a:bodyPr wrap="square" rtlCol="0">
            <a:spAutoFit/>
          </a:bodyPr>
          <a:lstStyle/>
          <a:p>
            <a:r>
              <a:rPr lang="fr-FR" dirty="0" smtClean="0"/>
              <a:t>Vous arrivez sur le dernier écran qui valide votre actualisation. Vous pouvez encore la modifier durant la journée mais pas ensuite.</a:t>
            </a:r>
          </a:p>
          <a:p>
            <a:endParaRPr lang="fr-FR" dirty="0"/>
          </a:p>
          <a:p>
            <a:r>
              <a:rPr lang="fr-FR" dirty="0" smtClean="0"/>
              <a:t>Pour garder une trace numérique ou papier, vous pouvez télécharger le document qui fait la synthèse de votre actualisation.</a:t>
            </a:r>
            <a:endParaRPr lang="fr-FR" dirty="0"/>
          </a:p>
        </p:txBody>
      </p:sp>
      <p:sp>
        <p:nvSpPr>
          <p:cNvPr id="4" name="Rectangle 3"/>
          <p:cNvSpPr/>
          <p:nvPr/>
        </p:nvSpPr>
        <p:spPr>
          <a:xfrm>
            <a:off x="4375052" y="3657600"/>
            <a:ext cx="2813539" cy="299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34" t="32885" r="36080" b="14670"/>
          <a:stretch/>
        </p:blipFill>
        <p:spPr bwMode="auto">
          <a:xfrm>
            <a:off x="3817727" y="1123710"/>
            <a:ext cx="8050466" cy="4610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avec flèche 10"/>
          <p:cNvCxnSpPr/>
          <p:nvPr/>
        </p:nvCxnSpPr>
        <p:spPr>
          <a:xfrm>
            <a:off x="2099744" y="4161185"/>
            <a:ext cx="244412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6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9" name="ZoneTexte 18">
            <a:extLst>
              <a:ext uri="{FF2B5EF4-FFF2-40B4-BE49-F238E27FC236}">
                <a16:creationId xmlns:a16="http://schemas.microsoft.com/office/drawing/2014/main" xmlns="" id="{2D5A4FE9-7421-784E-88B7-BE18C3875B48}"/>
              </a:ext>
            </a:extLst>
          </p:cNvPr>
          <p:cNvSpPr txBox="1"/>
          <p:nvPr/>
        </p:nvSpPr>
        <p:spPr>
          <a:xfrm>
            <a:off x="104078" y="1791570"/>
            <a:ext cx="3745254" cy="1200329"/>
          </a:xfrm>
          <a:prstGeom prst="rect">
            <a:avLst/>
          </a:prstGeom>
          <a:noFill/>
        </p:spPr>
        <p:txBody>
          <a:bodyPr wrap="square" rtlCol="0">
            <a:spAutoFit/>
          </a:bodyPr>
          <a:lstStyle/>
          <a:p>
            <a:r>
              <a:rPr lang="fr-FR" dirty="0" smtClean="0"/>
              <a:t>Ce document résume les réponses que vous avez données. Vous pouvez encore les vérifier.</a:t>
            </a:r>
          </a:p>
          <a:p>
            <a:endParaRPr lang="fr-FR" dirty="0"/>
          </a:p>
        </p:txBody>
      </p:sp>
      <p:sp>
        <p:nvSpPr>
          <p:cNvPr id="4" name="Rectangle 3"/>
          <p:cNvSpPr/>
          <p:nvPr/>
        </p:nvSpPr>
        <p:spPr>
          <a:xfrm>
            <a:off x="4375052" y="3657600"/>
            <a:ext cx="2813539" cy="299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p:cNvGrpSpPr/>
          <p:nvPr/>
        </p:nvGrpSpPr>
        <p:grpSpPr>
          <a:xfrm>
            <a:off x="4178105" y="1273883"/>
            <a:ext cx="7453159" cy="5365820"/>
            <a:chOff x="2572214" y="1175657"/>
            <a:chExt cx="7674872" cy="5682344"/>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69" t="16071" r="21244" b="6250"/>
            <a:stretch/>
          </p:blipFill>
          <p:spPr bwMode="auto">
            <a:xfrm>
              <a:off x="2572214" y="1175657"/>
              <a:ext cx="7674872" cy="568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794393" y="2322979"/>
              <a:ext cx="1615257" cy="1677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91109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7570FF-2A43-0C41-8493-BCA828733C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4606" y="0"/>
            <a:ext cx="913316" cy="883854"/>
          </a:xfrm>
          <a:prstGeom prst="rect">
            <a:avLst/>
          </a:prstGeom>
        </p:spPr>
      </p:pic>
      <p:sp>
        <p:nvSpPr>
          <p:cNvPr id="6" name="ZoneTexte 5">
            <a:extLst>
              <a:ext uri="{FF2B5EF4-FFF2-40B4-BE49-F238E27FC236}">
                <a16:creationId xmlns:a16="http://schemas.microsoft.com/office/drawing/2014/main" xmlns="" id="{9A8A2D69-3919-A649-9E14-41C6E03372E0}"/>
              </a:ext>
            </a:extLst>
          </p:cNvPr>
          <p:cNvSpPr txBox="1"/>
          <p:nvPr/>
        </p:nvSpPr>
        <p:spPr>
          <a:xfrm>
            <a:off x="104078" y="0"/>
            <a:ext cx="3245004" cy="461665"/>
          </a:xfrm>
          <a:prstGeom prst="rect">
            <a:avLst/>
          </a:prstGeom>
          <a:solidFill>
            <a:srgbClr val="C00000"/>
          </a:solidFill>
        </p:spPr>
        <p:txBody>
          <a:bodyPr wrap="square" rtlCol="0">
            <a:spAutoFit/>
          </a:bodyPr>
          <a:lstStyle/>
          <a:p>
            <a:r>
              <a:rPr lang="fr-FR" sz="2400" dirty="0">
                <a:solidFill>
                  <a:schemeClr val="bg1"/>
                </a:solidFill>
              </a:rPr>
              <a:t>LES TUTORIELS DE SNL</a:t>
            </a:r>
          </a:p>
        </p:txBody>
      </p:sp>
      <p:sp>
        <p:nvSpPr>
          <p:cNvPr id="8" name="ZoneTexte 7">
            <a:extLst>
              <a:ext uri="{FF2B5EF4-FFF2-40B4-BE49-F238E27FC236}">
                <a16:creationId xmlns:a16="http://schemas.microsoft.com/office/drawing/2014/main" xmlns="" id="{FD9BAD83-5CCB-BA48-BB9D-BCB8AA4EF436}"/>
              </a:ext>
            </a:extLst>
          </p:cNvPr>
          <p:cNvSpPr txBox="1"/>
          <p:nvPr/>
        </p:nvSpPr>
        <p:spPr>
          <a:xfrm>
            <a:off x="2572214" y="593922"/>
            <a:ext cx="7047571" cy="461665"/>
          </a:xfrm>
          <a:prstGeom prst="rect">
            <a:avLst/>
          </a:prstGeom>
          <a:solidFill>
            <a:schemeClr val="accent5">
              <a:lumMod val="20000"/>
              <a:lumOff val="80000"/>
            </a:schemeClr>
          </a:solidFill>
        </p:spPr>
        <p:txBody>
          <a:bodyPr wrap="square" rtlCol="0">
            <a:spAutoFit/>
          </a:bodyPr>
          <a:lstStyle/>
          <a:p>
            <a:r>
              <a:rPr lang="fr-FR" sz="2400" dirty="0" smtClean="0"/>
              <a:t>POLE EMPLOI – FAIRE SON ACTUALISATION</a:t>
            </a:r>
            <a:endParaRPr lang="fr-FR" sz="2400" dirty="0"/>
          </a:p>
        </p:txBody>
      </p:sp>
      <p:sp>
        <p:nvSpPr>
          <p:cNvPr id="10" name="ZoneTexte 9">
            <a:extLst>
              <a:ext uri="{FF2B5EF4-FFF2-40B4-BE49-F238E27FC236}">
                <a16:creationId xmlns:a16="http://schemas.microsoft.com/office/drawing/2014/main" xmlns="" id="{2D5A4FE9-7421-784E-88B7-BE18C3875B48}"/>
              </a:ext>
            </a:extLst>
          </p:cNvPr>
          <p:cNvSpPr txBox="1"/>
          <p:nvPr/>
        </p:nvSpPr>
        <p:spPr>
          <a:xfrm>
            <a:off x="355450" y="1263611"/>
            <a:ext cx="10819155" cy="369332"/>
          </a:xfrm>
          <a:prstGeom prst="rect">
            <a:avLst/>
          </a:prstGeom>
          <a:noFill/>
        </p:spPr>
        <p:txBody>
          <a:bodyPr wrap="square" rtlCol="0">
            <a:spAutoFit/>
          </a:bodyPr>
          <a:lstStyle/>
          <a:p>
            <a:r>
              <a:rPr lang="fr-FR" dirty="0" smtClean="0"/>
              <a:t>Si vous avez travaillé durant le mois, vous devez répondre « Oui » à la première question </a:t>
            </a:r>
            <a:endParaRPr lang="fr-FR" b="1"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4" t="35318" r="39093" b="29948"/>
          <a:stretch/>
        </p:blipFill>
        <p:spPr bwMode="auto">
          <a:xfrm>
            <a:off x="355449" y="1745342"/>
            <a:ext cx="7406347" cy="333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a:extLst>
              <a:ext uri="{FF2B5EF4-FFF2-40B4-BE49-F238E27FC236}">
                <a16:creationId xmlns:a16="http://schemas.microsoft.com/office/drawing/2014/main" xmlns="" id="{2D5A4FE9-7421-784E-88B7-BE18C3875B48}"/>
              </a:ext>
            </a:extLst>
          </p:cNvPr>
          <p:cNvSpPr txBox="1"/>
          <p:nvPr/>
        </p:nvSpPr>
        <p:spPr>
          <a:xfrm>
            <a:off x="7761797" y="3029129"/>
            <a:ext cx="3869468" cy="1477328"/>
          </a:xfrm>
          <a:prstGeom prst="rect">
            <a:avLst/>
          </a:prstGeom>
          <a:noFill/>
        </p:spPr>
        <p:txBody>
          <a:bodyPr wrap="square" rtlCol="0">
            <a:spAutoFit/>
          </a:bodyPr>
          <a:lstStyle/>
          <a:p>
            <a:r>
              <a:rPr lang="fr-FR" dirty="0" smtClean="0"/>
              <a:t>Vous devrez alors déclarer </a:t>
            </a:r>
          </a:p>
          <a:p>
            <a:pPr marL="285750" indent="-285750">
              <a:buFontTx/>
              <a:buChar char="-"/>
            </a:pPr>
            <a:r>
              <a:rPr lang="fr-FR" dirty="0" smtClean="0"/>
              <a:t>combien d’heures vous avez travaillé </a:t>
            </a:r>
          </a:p>
          <a:p>
            <a:pPr marL="285750" indent="-285750">
              <a:buFontTx/>
              <a:buChar char="-"/>
            </a:pPr>
            <a:r>
              <a:rPr lang="fr-FR" dirty="0" smtClean="0"/>
              <a:t>et le salaire total </a:t>
            </a:r>
            <a:r>
              <a:rPr lang="fr-FR" u="sng" dirty="0" smtClean="0"/>
              <a:t>brut</a:t>
            </a:r>
            <a:r>
              <a:rPr lang="fr-FR" dirty="0" smtClean="0"/>
              <a:t> qui est indiqué sur votre fiche de paie.</a:t>
            </a:r>
            <a:endParaRPr lang="fr-FR" b="1" u="sng" dirty="0"/>
          </a:p>
        </p:txBody>
      </p:sp>
      <p:sp>
        <p:nvSpPr>
          <p:cNvPr id="13" name="ZoneTexte 12">
            <a:extLst>
              <a:ext uri="{FF2B5EF4-FFF2-40B4-BE49-F238E27FC236}">
                <a16:creationId xmlns:a16="http://schemas.microsoft.com/office/drawing/2014/main" xmlns="" id="{2D5A4FE9-7421-784E-88B7-BE18C3875B48}"/>
              </a:ext>
            </a:extLst>
          </p:cNvPr>
          <p:cNvSpPr txBox="1"/>
          <p:nvPr/>
        </p:nvSpPr>
        <p:spPr>
          <a:xfrm>
            <a:off x="1851492" y="5465069"/>
            <a:ext cx="8489015" cy="646331"/>
          </a:xfrm>
          <a:prstGeom prst="rect">
            <a:avLst/>
          </a:prstGeom>
          <a:noFill/>
        </p:spPr>
        <p:txBody>
          <a:bodyPr wrap="square" rtlCol="0">
            <a:spAutoFit/>
          </a:bodyPr>
          <a:lstStyle/>
          <a:p>
            <a:r>
              <a:rPr lang="fr-FR" b="1" dirty="0" smtClean="0"/>
              <a:t>C’est une information très importante car selon ce que vous avez gagné en travaillant le mois dernier, Pôle Emploi diminuera plus ou moins votre allocation mensuelle.</a:t>
            </a:r>
            <a:endParaRPr lang="fr-FR" b="1" u="sng" dirty="0"/>
          </a:p>
        </p:txBody>
      </p:sp>
      <p:cxnSp>
        <p:nvCxnSpPr>
          <p:cNvPr id="3" name="Connecteur droit avec flèche 2"/>
          <p:cNvCxnSpPr/>
          <p:nvPr/>
        </p:nvCxnSpPr>
        <p:spPr>
          <a:xfrm flipH="1">
            <a:off x="5205047" y="3589841"/>
            <a:ext cx="2709149" cy="1779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5357446" y="4201547"/>
            <a:ext cx="255675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79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éation d'un compte AME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éation d'un compte AMELI" id="{806015C8-AB24-BB46-877B-3AFBE65AD14C}" vid="{9080F514-9A60-6B46-AE23-600F6AE492B7}"/>
    </a:ext>
  </a:extLst>
</a:theme>
</file>

<file path=docProps/app.xml><?xml version="1.0" encoding="utf-8"?>
<Properties xmlns="http://schemas.openxmlformats.org/officeDocument/2006/extended-properties" xmlns:vt="http://schemas.openxmlformats.org/officeDocument/2006/docPropsVTypes">
  <Template>Création d'un compte AMELI</Template>
  <TotalTime>65</TotalTime>
  <Words>537</Words>
  <Application>Microsoft Office PowerPoint</Application>
  <PresentationFormat>Personnalisé</PresentationFormat>
  <Paragraphs>60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Création d'un compte AMELI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adrien_joly@hotmail.fr</dc:creator>
  <cp:lastModifiedBy>adrien_joly@hotmail.fr</cp:lastModifiedBy>
  <cp:revision>9</cp:revision>
  <dcterms:created xsi:type="dcterms:W3CDTF">2020-11-29T09:35:19Z</dcterms:created>
  <dcterms:modified xsi:type="dcterms:W3CDTF">2020-12-03T16:38:39Z</dcterms:modified>
</cp:coreProperties>
</file>