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7"/>
  </p:notesMasterIdLst>
  <p:sldIdLst>
    <p:sldId id="258" r:id="rId3"/>
    <p:sldId id="259" r:id="rId4"/>
    <p:sldId id="337" r:id="rId5"/>
    <p:sldId id="338" r:id="rId6"/>
    <p:sldId id="339" r:id="rId7"/>
    <p:sldId id="368" r:id="rId8"/>
    <p:sldId id="340" r:id="rId9"/>
    <p:sldId id="341" r:id="rId10"/>
    <p:sldId id="342" r:id="rId11"/>
    <p:sldId id="343" r:id="rId12"/>
    <p:sldId id="344" r:id="rId13"/>
    <p:sldId id="345" r:id="rId14"/>
    <p:sldId id="311" r:id="rId15"/>
    <p:sldId id="357" r:id="rId16"/>
    <p:sldId id="358" r:id="rId17"/>
    <p:sldId id="360" r:id="rId18"/>
    <p:sldId id="328" r:id="rId19"/>
    <p:sldId id="323" r:id="rId20"/>
    <p:sldId id="326" r:id="rId21"/>
    <p:sldId id="327" r:id="rId22"/>
    <p:sldId id="363" r:id="rId23"/>
    <p:sldId id="361" r:id="rId24"/>
    <p:sldId id="362" r:id="rId25"/>
    <p:sldId id="356" r:id="rId26"/>
    <p:sldId id="364" r:id="rId27"/>
    <p:sldId id="365" r:id="rId28"/>
    <p:sldId id="366" r:id="rId29"/>
    <p:sldId id="367" r:id="rId30"/>
    <p:sldId id="350" r:id="rId31"/>
    <p:sldId id="351" r:id="rId32"/>
    <p:sldId id="352" r:id="rId33"/>
    <p:sldId id="353" r:id="rId34"/>
    <p:sldId id="354" r:id="rId35"/>
    <p:sldId id="355" r:id="rId36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de FERAL" initials="MF" lastIdx="0" clrIdx="0">
    <p:extLst>
      <p:ext uri="{19B8F6BF-5375-455C-9EA6-DF929625EA0E}">
        <p15:presenceInfo xmlns:p15="http://schemas.microsoft.com/office/powerpoint/2012/main" userId="Maude FERAL" providerId="None"/>
      </p:ext>
    </p:extLst>
  </p:cmAuthor>
  <p:cmAuthor id="2" name="Maude FERAL" initials="MF [2]" lastIdx="0" clrIdx="1">
    <p:extLst>
      <p:ext uri="{19B8F6BF-5375-455C-9EA6-DF929625EA0E}">
        <p15:presenceInfo xmlns:p15="http://schemas.microsoft.com/office/powerpoint/2012/main" userId="S-1-5-21-2372980552-2025806588-2354812346-111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8F85"/>
    <a:srgbClr val="C9B5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109" d="100"/>
          <a:sy n="109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9470A-8262-4758-ACCD-8045F1ADE631}" type="datetimeFigureOut">
              <a:rPr lang="fr-FR" smtClean="0"/>
              <a:t>04/02/2020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23C8E-A332-4BAF-9D75-9A0C1134F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96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C8A8-4737-4115-B5CB-2CEA13CFB36F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857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78C8A8-4737-4115-B5CB-2CEA13CFB36F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3592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Les mairies d’arrondissement ont un pouvoir d’avis (subventions, urbanisme), un pouvoir de décision concernant les équipements de proximité à vocation éducative, sociale, culturelle, sportive et d’information de la vie locale de l’arrondissement. Paris a ainsi développé une sorte de déconcentration.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-Cette structuration "à étage" de la municipalité parisienne se retrouve dans le </a:t>
            </a:r>
            <a:r>
              <a:rPr lang="fr-FR" b="1" dirty="0" smtClean="0"/>
              <a:t>mode de scrutin</a:t>
            </a:r>
            <a:r>
              <a:rPr lang="fr-FR" dirty="0" smtClean="0"/>
              <a:t>. Les listes municipales parisiennes sont composées par arrondissement les quatre premiers arrondissements fusionnant en un seul secteur électoral depuis la loi du 28 février 2017 relative au statut de Paris) : les conseillers de Paris (siégeant à la fois au Conseil de Paris et au conseil de l’arrondissement où ils sont élus) constituent le "haut" des listes de candidats présentées dans les arrondissements.</a:t>
            </a:r>
          </a:p>
          <a:p>
            <a:r>
              <a:rPr lang="fr-FR" dirty="0" smtClean="0"/>
              <a:t>- Enfin, Paris est a longtemps été la </a:t>
            </a:r>
            <a:r>
              <a:rPr lang="fr-FR" b="1" dirty="0" smtClean="0"/>
              <a:t>seule commune à être également un département</a:t>
            </a:r>
            <a:r>
              <a:rPr lang="fr-FR" dirty="0" smtClean="0"/>
              <a:t> : le maire de Paris est ainsi président du conseil départemental, et le Conseil de Paris est à la fois conseil municipal et conseil départemental, disposant des deux séries de compétences.</a:t>
            </a:r>
          </a:p>
          <a:p>
            <a:r>
              <a:rPr lang="fr-FR" dirty="0" smtClean="0"/>
              <a:t>Toutefois, depuis le 1er janvier 2019, une </a:t>
            </a:r>
            <a:r>
              <a:rPr lang="fr-FR" b="1" dirty="0" smtClean="0"/>
              <a:t>collectivité unique à statut particulier, créée par la loi du 28 février 2017</a:t>
            </a:r>
            <a:r>
              <a:rPr lang="fr-FR" dirty="0" smtClean="0"/>
              <a:t> relative au statut de Paris et à l’aménagement métropolitain et dénommée « Ville de Paris », exerce les compétences de la commune et du département de Paris. La loi a aussi prévu des délégations de pouvoirs supplémentaires du maire de Paris aux maires d’arrondissement.</a:t>
            </a:r>
          </a:p>
          <a:p>
            <a:r>
              <a:rPr lang="fr-FR" dirty="0" smtClean="0"/>
              <a:t>Le texte modifie également la répartition des compétences entre la collectivité et l’État, dans le sens d’une </a:t>
            </a:r>
            <a:r>
              <a:rPr lang="fr-FR" b="1" dirty="0" smtClean="0"/>
              <a:t>plus grande décentralisation</a:t>
            </a:r>
            <a:r>
              <a:rPr lang="fr-FR" dirty="0" smtClean="0"/>
              <a:t>. Ainsi, cette réforme doit permettre au maire de Paris d’exercer des compétences de proximité, comme la circulation et le stationnement, la police des baignades, la réglementation des manifestations de voie publique à caractère festif, sportif ou culturel, la police des édifices menaçant ruine, la salubrité des bâtiments à usage principal d’habitation ou à usage partiel ou total d’hébergement, ou encore la délivrance des cartes nationales d’identité et des passeports.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23C8E-A332-4BAF-9D75-9A0C1134F70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273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Les mairies d’arrondissement ont un pouvoir d’avis (subventions, urbanisme), un pouvoir de décision concernant les équipements de proximité à vocation éducative, sociale, culturelle, sportive et d’information de la vie locale de l’arrondissement. Paris a ainsi développé une sorte de déconcentration.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-Cette structuration "à étage" de la municipalité parisienne se retrouve dans le </a:t>
            </a:r>
            <a:r>
              <a:rPr lang="fr-FR" b="1" dirty="0" smtClean="0"/>
              <a:t>mode de scrutin</a:t>
            </a:r>
            <a:r>
              <a:rPr lang="fr-FR" dirty="0" smtClean="0"/>
              <a:t>. Les listes municipales parisiennes sont composées par arrondissement les quatre premiers arrondissements fusionnant en un seul secteur électoral depuis la loi du 28 février 2017 relative au statut de Paris) : les conseillers de Paris (siégeant à la fois au Conseil de Paris et au conseil de l’arrondissement où ils sont élus) constituent le "haut" des listes de candidats présentées dans les arrondissements.</a:t>
            </a:r>
          </a:p>
          <a:p>
            <a:r>
              <a:rPr lang="fr-FR" dirty="0" smtClean="0"/>
              <a:t>- Enfin, Paris est a longtemps été la </a:t>
            </a:r>
            <a:r>
              <a:rPr lang="fr-FR" b="1" dirty="0" smtClean="0"/>
              <a:t>seule commune à être également un département</a:t>
            </a:r>
            <a:r>
              <a:rPr lang="fr-FR" dirty="0" smtClean="0"/>
              <a:t> : le maire de Paris est ainsi président du conseil départemental, et le Conseil de Paris est à la fois conseil municipal et conseil départemental, disposant des deux séries de compétences.</a:t>
            </a:r>
          </a:p>
          <a:p>
            <a:r>
              <a:rPr lang="fr-FR" dirty="0" smtClean="0"/>
              <a:t>Toutefois, depuis le 1er janvier 2019, une </a:t>
            </a:r>
            <a:r>
              <a:rPr lang="fr-FR" b="1" dirty="0" smtClean="0"/>
              <a:t>collectivité unique à statut particulier, créée par la loi du 28 février 2017</a:t>
            </a:r>
            <a:r>
              <a:rPr lang="fr-FR" dirty="0" smtClean="0"/>
              <a:t> relative au statut de Paris et à l’aménagement métropolitain et dénommée « Ville de Paris », exerce les compétences de la commune et du département de Paris. La loi a aussi prévu des délégations de pouvoirs supplémentaires du maire de Paris aux maires d’arrondissement.</a:t>
            </a:r>
          </a:p>
          <a:p>
            <a:r>
              <a:rPr lang="fr-FR" dirty="0" smtClean="0"/>
              <a:t>Le texte modifie également la répartition des compétences entre la collectivité et l’État, dans le sens d’une </a:t>
            </a:r>
            <a:r>
              <a:rPr lang="fr-FR" b="1" dirty="0" smtClean="0"/>
              <a:t>plus grande décentralisation</a:t>
            </a:r>
            <a:r>
              <a:rPr lang="fr-FR" dirty="0" smtClean="0"/>
              <a:t>. Ainsi, cette réforme doit permettre au maire de Paris d’exercer des compétences de proximité, comme la circulation et le stationnement, la police des baignades, la réglementation des manifestations de voie publique à caractère festif, sportif ou culturel, la police des édifices menaçant ruine, la salubrité des bâtiments à usage principal d’habitation ou à usage partiel ou total d’hébergement, ou encore la délivrance des cartes nationales d’identité et des passeports.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23C8E-A332-4BAF-9D75-9A0C1134F70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76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84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68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49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314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92BA2-2457-4021-84C9-A2C9BEF3ED25}" type="datetimeFigureOut">
              <a:rPr lang="fr-FR" smtClean="0"/>
              <a:pPr/>
              <a:t>04/02/2020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6A09-C6AD-4FFC-820C-8D3C384720D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97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0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350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217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0000" y="1800000"/>
            <a:ext cx="8346437" cy="4536504"/>
          </a:xfrm>
        </p:spPr>
        <p:txBody>
          <a:bodyPr/>
          <a:lstStyle>
            <a:lvl1pPr marL="0" indent="0">
              <a:buNone/>
              <a:defRPr sz="320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 sz="2400" baseline="0"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2pPr>
            <a:lvl3pPr marL="914400" indent="0">
              <a:buNone/>
              <a:defRPr sz="2000">
                <a:solidFill>
                  <a:srgbClr val="AD8F85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371600" indent="0">
              <a:buNone/>
              <a:defRPr sz="1800" baseline="0">
                <a:solidFill>
                  <a:srgbClr val="AD8F85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  <a:p>
            <a:pPr lvl="0"/>
            <a:r>
              <a:rPr lang="fr-FR" dirty="0"/>
              <a:t>Titre 1</a:t>
            </a:r>
          </a:p>
          <a:p>
            <a:pPr lvl="1"/>
            <a:r>
              <a:rPr lang="fr-FR" dirty="0"/>
              <a:t>Titre 2 </a:t>
            </a:r>
          </a:p>
          <a:p>
            <a:pPr lvl="2"/>
            <a:r>
              <a:rPr lang="fr-FR" dirty="0"/>
              <a:t>Titre 3 </a:t>
            </a:r>
          </a:p>
          <a:p>
            <a:pPr lvl="3"/>
            <a:r>
              <a:rPr lang="fr-FR" dirty="0"/>
              <a:t>Corps de texte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1440000" cy="1440000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 rot="10800000" flipH="1" flipV="1">
            <a:off x="2699792" y="6500900"/>
            <a:ext cx="3888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www.snl-union.org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0"/>
          </p:nvPr>
        </p:nvSpPr>
        <p:spPr>
          <a:xfrm>
            <a:off x="8604448" y="0"/>
            <a:ext cx="648072" cy="6858000"/>
          </a:xfrm>
          <a:solidFill>
            <a:srgbClr val="BF1230"/>
          </a:solidFill>
        </p:spPr>
        <p:txBody>
          <a:bodyPr/>
          <a:lstStyle/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3649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>
          <a:xfrm>
            <a:off x="1547813" y="765175"/>
            <a:ext cx="914400" cy="9144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01036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64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5200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8915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>
          <a:xfrm>
            <a:off x="2555874" y="1989138"/>
            <a:ext cx="5760541" cy="4320182"/>
          </a:xfrm>
        </p:spPr>
        <p:txBody>
          <a:bodyPr/>
          <a:lstStyle>
            <a:lvl1pPr marL="0" indent="0">
              <a:buNone/>
              <a:defRPr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 marL="457200" indent="0">
              <a:buNone/>
              <a:defRPr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914400" indent="0">
              <a:buNone/>
              <a:defRPr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3pPr>
            <a:lvl4pPr marL="1371600" indent="0">
              <a:buNone/>
              <a:defRPr>
                <a:latin typeface="+mn-lt"/>
              </a:defRPr>
            </a:lvl4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Corps de texte</a:t>
            </a:r>
          </a:p>
        </p:txBody>
      </p:sp>
    </p:spTree>
    <p:extLst>
      <p:ext uri="{BB962C8B-B14F-4D97-AF65-F5344CB8AC3E}">
        <p14:creationId xmlns:p14="http://schemas.microsoft.com/office/powerpoint/2010/main" val="7730593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969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147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7790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1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33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60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60000" y="1800000"/>
            <a:ext cx="8346437" cy="4536504"/>
          </a:xfrm>
        </p:spPr>
        <p:txBody>
          <a:bodyPr/>
          <a:lstStyle>
            <a:lvl1pPr marL="0" indent="0">
              <a:buNone/>
              <a:defRPr sz="320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>
              <a:buNone/>
              <a:defRPr sz="2400" baseline="0"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2pPr>
            <a:lvl3pPr marL="914400" indent="0">
              <a:buNone/>
              <a:defRPr sz="2000">
                <a:solidFill>
                  <a:srgbClr val="AD8F85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371600" indent="0">
              <a:buNone/>
              <a:defRPr sz="1800" baseline="0">
                <a:solidFill>
                  <a:srgbClr val="AD8F85"/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  <a:p>
            <a:pPr lvl="0"/>
            <a:r>
              <a:rPr lang="fr-FR" dirty="0"/>
              <a:t>Titre 1</a:t>
            </a:r>
          </a:p>
          <a:p>
            <a:pPr lvl="1"/>
            <a:r>
              <a:rPr lang="fr-FR" dirty="0"/>
              <a:t>Titre 2 </a:t>
            </a:r>
          </a:p>
          <a:p>
            <a:pPr lvl="2"/>
            <a:r>
              <a:rPr lang="fr-FR" dirty="0"/>
              <a:t>Titre 3 </a:t>
            </a:r>
          </a:p>
          <a:p>
            <a:pPr lvl="3"/>
            <a:r>
              <a:rPr lang="fr-FR" dirty="0"/>
              <a:t>Corps de texte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1440000" cy="1440000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 rot="10800000" flipH="1" flipV="1">
            <a:off x="2699792" y="6500900"/>
            <a:ext cx="3888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www.snl-union.org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0"/>
          </p:nvPr>
        </p:nvSpPr>
        <p:spPr>
          <a:xfrm>
            <a:off x="8604448" y="0"/>
            <a:ext cx="648072" cy="6858000"/>
          </a:xfrm>
          <a:solidFill>
            <a:srgbClr val="BF1230"/>
          </a:solidFill>
        </p:spPr>
        <p:txBody>
          <a:bodyPr/>
          <a:lstStyle/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466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3"/>
          </p:nvPr>
        </p:nvSpPr>
        <p:spPr>
          <a:xfrm>
            <a:off x="1547813" y="765175"/>
            <a:ext cx="914400" cy="914400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414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24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4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>
          <a:xfrm>
            <a:off x="2555874" y="1989138"/>
            <a:ext cx="5760541" cy="4320182"/>
          </a:xfrm>
        </p:spPr>
        <p:txBody>
          <a:bodyPr/>
          <a:lstStyle>
            <a:lvl1pPr marL="0" indent="0">
              <a:buNone/>
              <a:defRPr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  <a:lvl2pPr marL="457200" indent="0">
              <a:buNone/>
              <a:defRPr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2pPr>
            <a:lvl3pPr marL="914400" indent="0">
              <a:buNone/>
              <a:defRPr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3pPr>
            <a:lvl4pPr marL="1371600" indent="0">
              <a:buNone/>
              <a:defRPr>
                <a:latin typeface="+mn-lt"/>
              </a:defRPr>
            </a:lvl4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Corps de texte</a:t>
            </a:r>
          </a:p>
        </p:txBody>
      </p:sp>
    </p:spTree>
    <p:extLst>
      <p:ext uri="{BB962C8B-B14F-4D97-AF65-F5344CB8AC3E}">
        <p14:creationId xmlns:p14="http://schemas.microsoft.com/office/powerpoint/2010/main" val="247918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54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1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F882C-3677-4698-80A1-877740775023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04/02/2020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B3943-995F-4A51-B3A2-F84E89C7A219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4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financement-logement-social.logement.gouv.fr/IMG/pdf/avis_loyer_2018_cle2235ad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2"/>
          <p:cNvSpPr txBox="1">
            <a:spLocks/>
          </p:cNvSpPr>
          <p:nvPr/>
        </p:nvSpPr>
        <p:spPr>
          <a:xfrm>
            <a:off x="395536" y="332656"/>
            <a:ext cx="8496944" cy="283168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100" dirty="0" smtClean="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Soirée Clairière</a:t>
            </a:r>
          </a:p>
          <a:p>
            <a:r>
              <a:rPr lang="fr-FR" sz="4100" dirty="0" smtClean="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Les élections municipales à Paris</a:t>
            </a:r>
            <a:endParaRPr lang="fr-FR" sz="4000" dirty="0">
              <a:solidFill>
                <a:srgbClr val="BF1230"/>
              </a:solidFill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r>
              <a:rPr lang="fr-FR" sz="2800" dirty="0" smtClean="0">
                <a:solidFill>
                  <a:srgbClr val="C9B5A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Mardi 4 février 2020</a:t>
            </a:r>
            <a:endParaRPr lang="fr-FR" sz="2800" dirty="0">
              <a:solidFill>
                <a:srgbClr val="C9B5AF"/>
              </a:solidFill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  <a:p>
            <a:endParaRPr lang="fr-FR" sz="4000" dirty="0">
              <a:solidFill>
                <a:srgbClr val="BF1230"/>
              </a:solidFill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30339"/>
            <a:ext cx="8064896" cy="452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23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E73864-7018-4C24-A865-EF0D2EDB7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432" y="543605"/>
            <a:ext cx="8229600" cy="1143000"/>
          </a:xfrm>
        </p:spPr>
        <p:txBody>
          <a:bodyPr>
            <a:normAutofit/>
          </a:bodyPr>
          <a:lstStyle/>
          <a:p>
            <a:r>
              <a:rPr lang="fr-FR" sz="2800" b="1" dirty="0"/>
              <a:t>Les demandeurs </a:t>
            </a:r>
            <a:br>
              <a:rPr lang="fr-FR" sz="2800" b="1" dirty="0"/>
            </a:br>
            <a:r>
              <a:rPr lang="fr-FR" sz="2800" b="1" dirty="0"/>
              <a:t>de logement social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AB201E-68E7-4242-9440-6BDECE064B2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250 000 ménages fin 2018, dont 135 000 de ménages parisiens (= 12%, stable), </a:t>
            </a:r>
            <a:br>
              <a:rPr lang="fr-FR" dirty="0"/>
            </a:br>
            <a:r>
              <a:rPr lang="fr-FR" dirty="0"/>
              <a:t>et 115 000 ménages non-parisiens (+5</a:t>
            </a:r>
            <a:r>
              <a:rPr lang="fr-FR" dirty="0" smtClean="0"/>
              <a:t>%)</a:t>
            </a:r>
          </a:p>
          <a:p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23% des demandeurs déjà logés dans le parc social. </a:t>
            </a:r>
            <a:endParaRPr lang="fr-FR" dirty="0" smtClean="0"/>
          </a:p>
          <a:p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67% des demandeurs ont un revenu inférieur au plafond PLAI (30 050 € pour un couple avec deux enfants</a:t>
            </a:r>
            <a:r>
              <a:rPr lang="fr-FR" dirty="0" smtClean="0"/>
              <a:t>).</a:t>
            </a:r>
          </a:p>
          <a:p>
            <a:endParaRPr lang="fr-FR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dirty="0"/>
              <a:t>50% des demandeurs sont des personnes seules.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D292234-6742-4924-8684-99A8765C2FC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154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B2AB73-1373-4844-AD83-F82BE2EE5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545672"/>
            <a:ext cx="6995120" cy="727737"/>
          </a:xfrm>
        </p:spPr>
        <p:txBody>
          <a:bodyPr>
            <a:normAutofit/>
          </a:bodyPr>
          <a:lstStyle/>
          <a:p>
            <a:r>
              <a:rPr lang="fr-FR" b="1" dirty="0"/>
              <a:t>Profils des demandeurs </a:t>
            </a:r>
            <a:endParaRPr lang="fr-FR" dirty="0"/>
          </a:p>
        </p:txBody>
      </p:sp>
      <p:pic>
        <p:nvPicPr>
          <p:cNvPr id="6" name="Espace réservé du contenu 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37ECB2E0-74A2-4245-B9E3-9D5AAE093C4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73"/>
          <a:stretch/>
        </p:blipFill>
        <p:spPr>
          <a:xfrm>
            <a:off x="-4767" y="4690919"/>
            <a:ext cx="8875202" cy="2122457"/>
          </a:xfrm>
        </p:spPr>
      </p:pic>
      <p:pic>
        <p:nvPicPr>
          <p:cNvPr id="8" name="Espace réservé du contenu 7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0DC6F9CC-2491-4739-86E1-93790AF59AB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09"/>
          <a:stretch/>
        </p:blipFill>
        <p:spPr>
          <a:xfrm>
            <a:off x="10345" y="1858136"/>
            <a:ext cx="8844979" cy="2584515"/>
          </a:xfrm>
        </p:spPr>
      </p:pic>
      <p:pic>
        <p:nvPicPr>
          <p:cNvPr id="9" name="Espace réservé du contenu 7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1E2BE2E0-C24E-4FA0-A264-0BB1C9CBDE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84" t="-3" r="38949" b="83754"/>
          <a:stretch/>
        </p:blipFill>
        <p:spPr>
          <a:xfrm>
            <a:off x="3779912" y="1285145"/>
            <a:ext cx="1872208" cy="526976"/>
          </a:xfrm>
          <a:prstGeom prst="rect">
            <a:avLst/>
          </a:prstGeom>
          <a:solidFill>
            <a:srgbClr val="BF1230"/>
          </a:solidFill>
        </p:spPr>
      </p:pic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BA08CBB-4073-4A89-BD4F-61DF0A87FE7B}"/>
              </a:ext>
            </a:extLst>
          </p:cNvPr>
          <p:cNvCxnSpPr>
            <a:cxnSpLocks/>
          </p:cNvCxnSpPr>
          <p:nvPr/>
        </p:nvCxnSpPr>
        <p:spPr>
          <a:xfrm>
            <a:off x="107504" y="4598888"/>
            <a:ext cx="8610128" cy="0"/>
          </a:xfrm>
          <a:prstGeom prst="line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405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B2AB73-1373-4844-AD83-F82BE2EE5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625839"/>
            <a:ext cx="6995120" cy="727737"/>
          </a:xfrm>
        </p:spPr>
        <p:txBody>
          <a:bodyPr>
            <a:noAutofit/>
          </a:bodyPr>
          <a:lstStyle/>
          <a:p>
            <a:r>
              <a:rPr lang="fr-FR" sz="2800" b="1" dirty="0"/>
              <a:t>Répartition des demandeurs selon le nombre de personnes à reloger</a:t>
            </a:r>
            <a:endParaRPr lang="fr-FR" sz="2800" dirty="0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BA08CBB-4073-4A89-BD4F-61DF0A87FE7B}"/>
              </a:ext>
            </a:extLst>
          </p:cNvPr>
          <p:cNvCxnSpPr>
            <a:cxnSpLocks/>
          </p:cNvCxnSpPr>
          <p:nvPr/>
        </p:nvCxnSpPr>
        <p:spPr>
          <a:xfrm>
            <a:off x="210344" y="3933056"/>
            <a:ext cx="8610128" cy="0"/>
          </a:xfrm>
          <a:prstGeom prst="line">
            <a:avLst/>
          </a:prstGeom>
          <a:ln w="28575">
            <a:solidFill>
              <a:schemeClr val="accent1">
                <a:shade val="95000"/>
                <a:satMod val="10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Espace réservé du contenu 15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D80795B9-BE0F-4B8E-AA64-285BD78937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2" t="21774"/>
          <a:stretch/>
        </p:blipFill>
        <p:spPr>
          <a:xfrm>
            <a:off x="79513" y="2265416"/>
            <a:ext cx="9028991" cy="1354095"/>
          </a:xfrm>
          <a:prstGeom prst="rect">
            <a:avLst/>
          </a:prstGeom>
        </p:spPr>
      </p:pic>
      <p:pic>
        <p:nvPicPr>
          <p:cNvPr id="27" name="Espace réservé du contenu 2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9C2C27E4-E079-4795-8581-E276D5A4C0C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9" y="4772890"/>
            <a:ext cx="9143191" cy="1176390"/>
          </a:xfr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BCE45144-557E-4A87-9811-0F4F2D36FA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4047625"/>
            <a:ext cx="7429500" cy="434340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CCA9242B-D0E0-48B2-8A92-6F4453DAAD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330" y="4427964"/>
            <a:ext cx="3162300" cy="29718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E1606F5D-7033-40EF-8FE4-A2564D1888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9" y="5666058"/>
            <a:ext cx="2302432" cy="116643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2CBFE091-4FF6-4FC4-992D-43243426C1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4367004"/>
            <a:ext cx="3688080" cy="35814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42095340-9262-4777-A690-482195AAC2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466" y="1539141"/>
            <a:ext cx="5935980" cy="35814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5295148C-B31B-4B5C-85A8-2451A62A7C3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66027"/>
            <a:ext cx="3467100" cy="31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87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246677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3200" b="1" dirty="0"/>
              <a:t>L</a:t>
            </a:r>
            <a:r>
              <a:rPr lang="fr-FR" sz="3200" b="1" dirty="0" smtClean="0"/>
              <a:t>es </a:t>
            </a:r>
            <a:r>
              <a:rPr lang="fr-FR" sz="3200" b="1" dirty="0"/>
              <a:t>Prérogatives de la </a:t>
            </a:r>
            <a:r>
              <a:rPr lang="fr-FR" sz="3200" b="1" dirty="0" smtClean="0"/>
              <a:t>Ville</a:t>
            </a:r>
            <a:r>
              <a:rPr lang="fr-FR" sz="2800" dirty="0">
                <a:solidFill>
                  <a:srgbClr val="C9B5AF"/>
                </a:solidFill>
              </a:rPr>
              <a:t/>
            </a:r>
            <a:br>
              <a:rPr lang="fr-FR" sz="2800" dirty="0">
                <a:solidFill>
                  <a:srgbClr val="C9B5AF"/>
                </a:solidFill>
              </a:rPr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7686" y="1783147"/>
            <a:ext cx="8507288" cy="453650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sz="2600" b="1" dirty="0"/>
              <a:t/>
            </a:r>
            <a:br>
              <a:rPr lang="fr-FR" sz="2600" b="1" dirty="0"/>
            </a:br>
            <a:r>
              <a:rPr lang="fr-FR" sz="2600" b="1" dirty="0"/>
              <a:t> 	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65133" y="1636354"/>
            <a:ext cx="851618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fr-FR" sz="1600" b="1" dirty="0">
                <a:solidFill>
                  <a:srgbClr val="C00000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Paris, collectivité territoriale spécifique </a:t>
            </a:r>
            <a:endParaRPr lang="fr-FR" sz="1600" b="1" dirty="0" smtClean="0">
              <a:solidFill>
                <a:srgbClr val="C00000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Tx/>
              <a:buChar char="-"/>
            </a:pP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Régime de la loi de 1982 (Paris, Lyon, Marseille), une commune ET un département</a:t>
            </a:r>
            <a:r>
              <a:rPr lang="fr-FR" sz="1600" b="1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 : </a:t>
            </a:r>
            <a:r>
              <a:rPr lang="fr-FR" sz="1400" b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le maire de Paris est ainsi président du conseil départemental, et le Conseil de Paris est à la fois conseil municipal et conseil départemental, disposant des deux séries de compétences</a:t>
            </a:r>
            <a:r>
              <a:rPr lang="fr-FR" sz="1400" b="1" dirty="0" smtClean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.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Tx/>
              <a:buChar char="-"/>
            </a:pPr>
            <a:r>
              <a:rPr lang="fr-FR" sz="1400" b="1" dirty="0" smtClean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Rôle du Préfet de Paris</a:t>
            </a:r>
            <a:endParaRPr lang="fr-FR" sz="1400" b="1" dirty="0"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Tx/>
              <a:buChar char="-"/>
            </a:pP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Depuis le 1er </a:t>
            </a:r>
            <a:r>
              <a:rPr lang="fr-FR" sz="1600" b="1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janvier </a:t>
            </a: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2019 : une </a:t>
            </a:r>
            <a:r>
              <a:rPr lang="fr-FR" sz="1600" b="1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collectivité unique à statut particulier, créée par la loi du 28 février 2017 relative au statut de </a:t>
            </a: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Paris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400" b="1" dirty="0" smtClean="0"/>
              <a:t>retour </a:t>
            </a:r>
            <a:r>
              <a:rPr lang="fr-FR" sz="1400" b="1" dirty="0"/>
              <a:t>de la Ville de Paris au droit commun, en récupérant des compétences aujourd’hui exercées de façon dérogatoire par </a:t>
            </a:r>
            <a:r>
              <a:rPr lang="fr-FR" sz="1400" b="1" dirty="0" smtClean="0"/>
              <a:t>l’État (habitat indigne, nuisances sonores..)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400" b="1" dirty="0"/>
              <a:t>La fusion des quatre arrondissements </a:t>
            </a:r>
            <a:r>
              <a:rPr lang="fr-FR" sz="1400" b="1" dirty="0" smtClean="0"/>
              <a:t>centraux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400" b="1" dirty="0"/>
              <a:t>La fusion de la Ville et du </a:t>
            </a:r>
            <a:r>
              <a:rPr lang="fr-FR" sz="1400" b="1" dirty="0" smtClean="0"/>
              <a:t>Département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400" b="1" dirty="0"/>
              <a:t>Le renforcement du rôle des maires </a:t>
            </a:r>
            <a:r>
              <a:rPr lang="fr-FR" sz="1400" b="1" dirty="0" smtClean="0"/>
              <a:t>d’arrondissements (ex : propreté)</a:t>
            </a:r>
            <a:endParaRPr lang="fr-FR" sz="1400" b="1" dirty="0">
              <a:solidFill>
                <a:srgbClr val="AD8F85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endParaRPr lang="fr-FR" sz="1600" b="1" dirty="0">
              <a:solidFill>
                <a:srgbClr val="C00000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8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246677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3200" b="1" dirty="0"/>
              <a:t>L</a:t>
            </a:r>
            <a:r>
              <a:rPr lang="fr-FR" sz="3200" b="1" dirty="0" smtClean="0"/>
              <a:t>es </a:t>
            </a:r>
            <a:r>
              <a:rPr lang="fr-FR" sz="3200" b="1" dirty="0"/>
              <a:t>Prérogatives de la </a:t>
            </a:r>
            <a:r>
              <a:rPr lang="fr-FR" sz="3200" b="1" dirty="0" smtClean="0"/>
              <a:t>Ville</a:t>
            </a:r>
            <a:r>
              <a:rPr lang="fr-FR" sz="2800" dirty="0">
                <a:solidFill>
                  <a:srgbClr val="C9B5AF"/>
                </a:solidFill>
              </a:rPr>
              <a:t/>
            </a:r>
            <a:br>
              <a:rPr lang="fr-FR" sz="2800" dirty="0">
                <a:solidFill>
                  <a:srgbClr val="C9B5AF"/>
                </a:solidFill>
              </a:rPr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7686" y="1783147"/>
            <a:ext cx="8507288" cy="453650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sz="2600" b="1" dirty="0"/>
              <a:t/>
            </a:r>
            <a:br>
              <a:rPr lang="fr-FR" sz="2600" b="1" dirty="0"/>
            </a:br>
            <a:r>
              <a:rPr lang="fr-FR" sz="2600" b="1" dirty="0"/>
              <a:t> 	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27686" y="1825999"/>
            <a:ext cx="851618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fr-FR" sz="1600" b="1" dirty="0" smtClean="0">
                <a:solidFill>
                  <a:srgbClr val="C00000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Un </a:t>
            </a:r>
            <a:r>
              <a:rPr lang="fr-FR" sz="1600" b="1" dirty="0">
                <a:solidFill>
                  <a:srgbClr val="C00000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statut </a:t>
            </a:r>
            <a:r>
              <a:rPr lang="fr-FR" sz="1600" b="1" dirty="0" smtClean="0">
                <a:solidFill>
                  <a:srgbClr val="C00000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particulier et un mode de scrutin particulier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fr-FR" sz="1600" b="1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vingt maires d’arrondissement : </a:t>
            </a:r>
            <a:r>
              <a:rPr lang="fr-FR" sz="1600" b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pas des maires de plein exercice, Paris ne connaissant qu’un seul </a:t>
            </a:r>
            <a:r>
              <a:rPr lang="fr-FR" sz="1600" b="1" dirty="0" smtClean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maire.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Les </a:t>
            </a:r>
            <a:r>
              <a:rPr lang="fr-FR" sz="1600" b="1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mairies d’arrondissement ont essentiellement un </a:t>
            </a:r>
            <a:r>
              <a:rPr lang="fr-FR" sz="1600" b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pouvoir d’avis et de </a:t>
            </a:r>
            <a:r>
              <a:rPr lang="fr-FR" sz="1600" b="1" dirty="0" smtClean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consultation (subventions, urbanisme…) </a:t>
            </a:r>
            <a:endParaRPr lang="fr-FR" sz="1600" b="1" dirty="0" smtClean="0"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Cette </a:t>
            </a:r>
            <a:r>
              <a:rPr lang="fr-FR" sz="1600" b="1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structuration "à étage" de la municipalité parisienne se retrouve dans le mode de scrutin et les fonctions de conseillers d’arrondissement ou conseillers de </a:t>
            </a:r>
            <a:r>
              <a:rPr lang="fr-FR" sz="16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Paris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endParaRPr lang="fr-FR" sz="1600" b="1" dirty="0">
              <a:solidFill>
                <a:srgbClr val="AD8F85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fr-FR" sz="2000" b="1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        =&gt;163 conseillers de Paris et plus de 500 conseillers municipaux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AD8F85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fr-FR" sz="1600" b="1" dirty="0">
              <a:solidFill>
                <a:srgbClr val="AD8F85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32007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3200" b="1" dirty="0"/>
              <a:t>L</a:t>
            </a:r>
            <a:r>
              <a:rPr lang="fr-FR" sz="3200" b="1" dirty="0" smtClean="0"/>
              <a:t>es Prérogatives : Le logement </a:t>
            </a:r>
            <a:r>
              <a:rPr lang="fr-FR" sz="3200" b="1" dirty="0"/>
              <a:t/>
            </a:r>
            <a:br>
              <a:rPr lang="fr-FR" sz="3200" b="1" dirty="0"/>
            </a:br>
            <a:r>
              <a:rPr lang="fr-FR" sz="2800" dirty="0">
                <a:solidFill>
                  <a:srgbClr val="C9B5AF"/>
                </a:solidFill>
              </a:rPr>
              <a:t/>
            </a:r>
            <a:br>
              <a:rPr lang="fr-FR" sz="2800" dirty="0">
                <a:solidFill>
                  <a:srgbClr val="C9B5AF"/>
                </a:solidFill>
              </a:rPr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7686" y="1783147"/>
            <a:ext cx="8507288" cy="453650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sz="2600" b="1" dirty="0"/>
              <a:t/>
            </a:r>
            <a:br>
              <a:rPr lang="fr-FR" sz="2600" b="1" dirty="0"/>
            </a:br>
            <a:r>
              <a:rPr lang="fr-FR" sz="2600" b="1" dirty="0"/>
              <a:t> 	</a:t>
            </a:r>
            <a:endParaRPr lang="fr-FR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595639171"/>
              </p:ext>
            </p:extLst>
          </p:nvPr>
        </p:nvGraphicFramePr>
        <p:xfrm>
          <a:off x="0" y="1196752"/>
          <a:ext cx="9144000" cy="77056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63688">
                  <a:extLst>
                    <a:ext uri="{9D8B030D-6E8A-4147-A177-3AD203B41FA5}">
                      <a16:colId xmlns:a16="http://schemas.microsoft.com/office/drawing/2014/main" val="3993025761"/>
                    </a:ext>
                  </a:extLst>
                </a:gridCol>
                <a:gridCol w="3754242">
                  <a:extLst>
                    <a:ext uri="{9D8B030D-6E8A-4147-A177-3AD203B41FA5}">
                      <a16:colId xmlns:a16="http://schemas.microsoft.com/office/drawing/2014/main" val="1556284491"/>
                    </a:ext>
                  </a:extLst>
                </a:gridCol>
                <a:gridCol w="1862382">
                  <a:extLst>
                    <a:ext uri="{9D8B030D-6E8A-4147-A177-3AD203B41FA5}">
                      <a16:colId xmlns:a16="http://schemas.microsoft.com/office/drawing/2014/main" val="838390066"/>
                    </a:ext>
                  </a:extLst>
                </a:gridCol>
                <a:gridCol w="1763688">
                  <a:extLst>
                    <a:ext uri="{9D8B030D-6E8A-4147-A177-3AD203B41FA5}">
                      <a16:colId xmlns:a16="http://schemas.microsoft.com/office/drawing/2014/main" val="1035714368"/>
                    </a:ext>
                  </a:extLst>
                </a:gridCol>
              </a:tblGrid>
              <a:tr h="123162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POLITIQUE</a:t>
                      </a:r>
                    </a:p>
                    <a:p>
                      <a:r>
                        <a:rPr lang="fr-FR" dirty="0" smtClean="0"/>
                        <a:t>GENERALE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PRODUCTION DE LOGEMENTS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ATTRIBUTION</a:t>
                      </a:r>
                    </a:p>
                    <a:p>
                      <a:r>
                        <a:rPr lang="fr-FR" dirty="0" smtClean="0"/>
                        <a:t>ET RELOGEMENT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126033"/>
                  </a:ext>
                </a:extLst>
              </a:tr>
              <a:tr h="2152756"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ETAT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600" b="1" baseline="0" dirty="0" smtClean="0"/>
                        <a:t>Ministère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600" b="1" baseline="0" dirty="0" smtClean="0"/>
                        <a:t>DRIHL 75</a:t>
                      </a:r>
                      <a:endParaRPr lang="fr-F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-Tutelle de l’ANAH et de l’ANRU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</a:t>
                      </a:r>
                      <a:r>
                        <a:rPr lang="fr-FR" sz="1200" b="1" dirty="0" err="1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Copilotage</a:t>
                      </a: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avec le département de l’élaboration et de la mise en œuvre du plan départemental d’action pour le logement des personnes défavorisées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PDALPD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-Plan d’accueil, d’hébergement et d’insertion des personnes sans domicile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="1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-Aides financières au logement  via le Fonds national des aides à la Pierre (FNAP)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-Garantie du droit au logement opposable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-Attribution</a:t>
                      </a:r>
                      <a:r>
                        <a:rPr lang="fr-FR" sz="1200" b="1" baseline="0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des logements du contingent Etat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1" baseline="0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-APL</a:t>
                      </a:r>
                      <a:endParaRPr lang="fr-FR" sz="1200" b="1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9164"/>
                  </a:ext>
                </a:extLst>
              </a:tr>
              <a:tr h="3852761">
                <a:tc>
                  <a:txBody>
                    <a:bodyPr/>
                    <a:lstStyle/>
                    <a:p>
                      <a:r>
                        <a:rPr lang="fr-FR" sz="1600" b="1" dirty="0" smtClean="0"/>
                        <a:t>Ville</a:t>
                      </a:r>
                      <a:r>
                        <a:rPr lang="fr-FR" sz="1600" b="1" baseline="0" dirty="0" smtClean="0"/>
                        <a:t> de Paris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600" b="1" baseline="0" dirty="0" smtClean="0"/>
                        <a:t>Adjoint au logement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600" b="1" baseline="0" dirty="0" smtClean="0"/>
                        <a:t>DLH (direction du logement et habitat)</a:t>
                      </a:r>
                      <a:endParaRPr lang="fr-F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-Plan départemental de l’habitat 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</a:t>
                      </a:r>
                      <a:r>
                        <a:rPr lang="fr-FR" sz="1200" b="1" dirty="0" err="1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Copilotage</a:t>
                      </a: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avec l’État de l’élaboration et de la mise en œuvre du PDALPD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-Pouvoirs </a:t>
                      </a: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en matière de sécurité et de salubrité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-Opération programmée d’amélioration de l’habitat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-Délégation par l’État des aides à la pierre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-Participation au financement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-Droit de préemption 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-Commissions d’attribution des logements de son contingent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-Accord collectif de Paris  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444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11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32007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/>
            </a:r>
            <a:br>
              <a:rPr lang="fr-FR" sz="3200" b="1" dirty="0" smtClean="0"/>
            </a:br>
            <a:r>
              <a:rPr lang="fr-FR" sz="3200" b="1" dirty="0"/>
              <a:t>L</a:t>
            </a:r>
            <a:r>
              <a:rPr lang="fr-FR" sz="3200" b="1" dirty="0" smtClean="0"/>
              <a:t>es Prérogatives : L’action sociale</a:t>
            </a:r>
            <a:r>
              <a:rPr lang="fr-FR" sz="3200" b="1" dirty="0"/>
              <a:t/>
            </a:r>
            <a:br>
              <a:rPr lang="fr-FR" sz="3200" b="1" dirty="0"/>
            </a:br>
            <a:r>
              <a:rPr lang="fr-FR" sz="2800" dirty="0">
                <a:solidFill>
                  <a:srgbClr val="C9B5AF"/>
                </a:solidFill>
              </a:rPr>
              <a:t/>
            </a:r>
            <a:br>
              <a:rPr lang="fr-FR" sz="2800" dirty="0">
                <a:solidFill>
                  <a:srgbClr val="C9B5AF"/>
                </a:solidFill>
              </a:rPr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7686" y="1783147"/>
            <a:ext cx="8507288" cy="453650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fr-FR" sz="2600" b="1" dirty="0"/>
              <a:t/>
            </a:r>
            <a:br>
              <a:rPr lang="fr-FR" sz="2600" b="1" dirty="0"/>
            </a:br>
            <a:r>
              <a:rPr lang="fr-FR" sz="2600" b="1" dirty="0"/>
              <a:t> 	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362587461"/>
              </p:ext>
            </p:extLst>
          </p:nvPr>
        </p:nvGraphicFramePr>
        <p:xfrm>
          <a:off x="6649" y="1268760"/>
          <a:ext cx="9159824" cy="55321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81175">
                  <a:extLst>
                    <a:ext uri="{9D8B030D-6E8A-4147-A177-3AD203B41FA5}">
                      <a16:colId xmlns:a16="http://schemas.microsoft.com/office/drawing/2014/main" val="3726135463"/>
                    </a:ext>
                  </a:extLst>
                </a:gridCol>
                <a:gridCol w="6178649">
                  <a:extLst>
                    <a:ext uri="{9D8B030D-6E8A-4147-A177-3AD203B41FA5}">
                      <a16:colId xmlns:a16="http://schemas.microsoft.com/office/drawing/2014/main" val="2987219180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ETAT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800" b="1" baseline="0" dirty="0" smtClean="0"/>
                        <a:t>Ministère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dirty="0" smtClean="0"/>
                        <a:t>Ville</a:t>
                      </a:r>
                      <a:r>
                        <a:rPr lang="fr-FR" sz="1800" b="1" baseline="0" dirty="0" smtClean="0"/>
                        <a:t> de Paris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800" b="1" baseline="0" dirty="0" smtClean="0"/>
                        <a:t>Adjoint aux affaires sociales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Þ"/>
                      </a:pPr>
                      <a:r>
                        <a:rPr lang="fr-FR" sz="1800" b="1" baseline="0" dirty="0" smtClean="0"/>
                        <a:t>DASES (Direction aux affaires sociales)</a:t>
                      </a:r>
                      <a:endParaRPr lang="fr-FR" sz="1800" b="1" dirty="0" smtClean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058106"/>
                  </a:ext>
                </a:extLst>
              </a:tr>
              <a:tr h="2398576"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-Aide sociale :  compétence d’attribution (Allocation simple d’aide sociale, allocation aux adultes handicapés et garantie de ressources aux travailleurs handicapés).</a:t>
                      </a:r>
                    </a:p>
                    <a:p>
                      <a:pPr lv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-Fonctionnement des centres d’hébergement et de réinsertion sociale (CHRS). </a:t>
                      </a:r>
                    </a:p>
                    <a:p>
                      <a:pPr lv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 </a:t>
                      </a:r>
                    </a:p>
                    <a:p>
                      <a:pPr lv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-Hébergement d’urgence et dispositif d’urgence sociale</a:t>
                      </a:r>
                      <a:endParaRPr lang="fr-FR" sz="1200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-Définition de la politique d'action sociale et médicosociale sur le territoire et</a:t>
                      </a:r>
                      <a:r>
                        <a:rPr lang="fr-FR" sz="1200" b="1" baseline="0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</a:t>
                      </a: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coordination des actions sur le territoire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-Prévention</a:t>
                      </a:r>
                      <a:r>
                        <a:rPr lang="fr-FR" sz="1200" b="1" baseline="0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 de </a:t>
                      </a: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l’exclusion sociale et lutte contre la pauvreté, la précarité et la marginalisation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-Gestion et financement du fonds de solidarité pour le logement   (aides générales au logement et à la fourniture d'eau et d'énergie, aide aux organismes logeant à titre temporaire des personnes défavorisées …).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fr-FR" sz="12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-Prise en charge des prestations légales d'aide sociale tels que : - l’aide sociale à l'enfance et aux familles ; - les aides aux personnes âgées ; - l’aide sociale à l'hébergement en foyer ; - la prestation de compensation du handicap (PCH) ; l'allocation personnalisée d'autonomie pour les personnes âgées à domicile (APA) ; - le revenu de solidarité active (RSA</a:t>
                      </a:r>
                      <a:r>
                        <a:rPr lang="fr-FR" sz="1800" b="1" dirty="0" smtClean="0">
                          <a:solidFill>
                            <a:srgbClr val="AD8F85"/>
                          </a:solidFill>
                          <a:latin typeface="Roboto Medium" panose="02000000000000000000" pitchFamily="2" charset="0"/>
                          <a:ea typeface="Roboto Medium" panose="02000000000000000000" pitchFamily="2" charset="0"/>
                          <a:cs typeface="Roboto Medium" panose="02000000000000000000" pitchFamily="2" charset="0"/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="1" dirty="0" smtClean="0">
                        <a:solidFill>
                          <a:srgbClr val="AD8F85"/>
                        </a:solidFill>
                        <a:latin typeface="Roboto Medium" panose="02000000000000000000" pitchFamily="2" charset="0"/>
                        <a:ea typeface="Roboto Medium" panose="02000000000000000000" pitchFamily="2" charset="0"/>
                        <a:cs typeface="Roboto Medium" panose="02000000000000000000" pitchFamily="2" charset="0"/>
                      </a:endParaRP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945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0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2920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>Mandature 2014</a:t>
            </a:r>
            <a:br>
              <a:rPr lang="fr-FR" sz="3200" b="1" dirty="0" smtClean="0"/>
            </a:br>
            <a:r>
              <a:rPr lang="fr-FR" sz="2700" dirty="0"/>
              <a:t>C</a:t>
            </a:r>
            <a:r>
              <a:rPr lang="fr-FR" sz="2700" dirty="0" smtClean="0"/>
              <a:t>e que SNL avait porté comme « revendications</a:t>
            </a:r>
            <a:r>
              <a:rPr lang="fr-FR" sz="3200" dirty="0" smtClean="0"/>
              <a:t> »</a:t>
            </a:r>
            <a:r>
              <a:rPr lang="fr-FR" sz="3200" b="1" dirty="0"/>
              <a:t/>
            </a:r>
            <a:br>
              <a:rPr lang="fr-FR" sz="3200" b="1" dirty="0"/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642990" y="1694037"/>
            <a:ext cx="7200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Production </a:t>
            </a:r>
            <a:r>
              <a:rPr lang="fr-FR" b="1" dirty="0"/>
              <a:t>de logements sociaux familiaux aux loyers et aux charges accessibles aux plus modestes</a:t>
            </a:r>
            <a:r>
              <a:rPr lang="fr-FR" dirty="0"/>
              <a:t>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Promotion du «</a:t>
            </a:r>
            <a:r>
              <a:rPr lang="fr-FR" b="1" dirty="0"/>
              <a:t> bail à réhabilitation » auprès de propriétaires de logements vétustes ou dégradés, vacants ou </a:t>
            </a:r>
            <a:r>
              <a:rPr lang="fr-FR" b="1" dirty="0" smtClean="0"/>
              <a:t>non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Intégration d’un </a:t>
            </a:r>
            <a:r>
              <a:rPr lang="fr-FR" b="1" dirty="0"/>
              <a:t>critère de performance énergétique pour la captation des logements dans le cadre du dispositif </a:t>
            </a:r>
            <a:r>
              <a:rPr lang="fr-FR" b="1" i="1" dirty="0"/>
              <a:t>Louez Solidaire </a:t>
            </a:r>
            <a:endParaRPr lang="fr-FR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/>
              <a:t>Une version « très sociale » du dispositif </a:t>
            </a:r>
            <a:r>
              <a:rPr lang="fr-FR" b="1" i="1" dirty="0"/>
              <a:t>Louez Solidaire </a:t>
            </a:r>
            <a:r>
              <a:rPr lang="fr-FR" b="1" dirty="0"/>
              <a:t>faisant fi du critère d’insertion </a:t>
            </a:r>
            <a:r>
              <a:rPr lang="fr-FR" b="1" dirty="0" smtClean="0"/>
              <a:t>professionnelle</a:t>
            </a:r>
          </a:p>
          <a:p>
            <a:endParaRPr lang="fr-FR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/>
              <a:t>Revalorisation de l’ASLL</a:t>
            </a:r>
            <a:r>
              <a:rPr lang="fr-FR" dirty="0"/>
              <a:t> et </a:t>
            </a:r>
            <a:r>
              <a:rPr lang="fr-FR" b="1" dirty="0"/>
              <a:t>une mesure modulée en fonction des besoins de l’accompagnement global à l’accompagnement spécialisé, jusqu’à la sortie du dispositif d’insertion</a:t>
            </a:r>
            <a:r>
              <a:rPr lang="fr-FR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Développer l’</a:t>
            </a:r>
            <a:r>
              <a:rPr lang="fr-FR" b="1" dirty="0" smtClean="0"/>
              <a:t>expérimentation </a:t>
            </a:r>
            <a:r>
              <a:rPr lang="fr-FR" b="1" dirty="0"/>
              <a:t>« Un chez soi d’abord </a:t>
            </a:r>
            <a:r>
              <a:rPr lang="fr-FR" b="1" dirty="0" smtClean="0"/>
              <a:t> » à Paris</a:t>
            </a:r>
          </a:p>
          <a:p>
            <a:endParaRPr lang="fr-FR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Lever </a:t>
            </a:r>
            <a:r>
              <a:rPr lang="fr-FR" b="1" dirty="0"/>
              <a:t>l’obligation de justifier d’une activité professionnelle pour avoir accès à</a:t>
            </a:r>
            <a:r>
              <a:rPr lang="fr-FR" b="1" dirty="0" smtClean="0"/>
              <a:t> l’Accord Collectif de Paris</a:t>
            </a:r>
            <a:r>
              <a:rPr lang="fr-FR" dirty="0" smtClean="0"/>
              <a:t>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/>
              <a:t>Réviser le système de cotation des demandes de logement pour favoriser la rotation dans les logements d’insertion 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Accolade ouvrante 2"/>
          <p:cNvSpPr/>
          <p:nvPr/>
        </p:nvSpPr>
        <p:spPr>
          <a:xfrm>
            <a:off x="1551636" y="1772816"/>
            <a:ext cx="216024" cy="2016224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colade ouvrante 5"/>
          <p:cNvSpPr/>
          <p:nvPr/>
        </p:nvSpPr>
        <p:spPr>
          <a:xfrm>
            <a:off x="1593123" y="4219797"/>
            <a:ext cx="174537" cy="1152128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6"/>
          <p:cNvSpPr/>
          <p:nvPr/>
        </p:nvSpPr>
        <p:spPr>
          <a:xfrm>
            <a:off x="1593123" y="5546015"/>
            <a:ext cx="174537" cy="1080120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avec coins arrondis en diagonale 7"/>
          <p:cNvSpPr/>
          <p:nvPr/>
        </p:nvSpPr>
        <p:spPr>
          <a:xfrm>
            <a:off x="123805" y="2348880"/>
            <a:ext cx="1304026" cy="864096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Produire des logements</a:t>
            </a:r>
            <a:endParaRPr lang="fr-FR" dirty="0"/>
          </a:p>
        </p:txBody>
      </p:sp>
      <p:sp>
        <p:nvSpPr>
          <p:cNvPr id="9" name="Rectangle avec coins arrondis en diagonale 8"/>
          <p:cNvSpPr/>
          <p:nvPr/>
        </p:nvSpPr>
        <p:spPr>
          <a:xfrm>
            <a:off x="-4190" y="4320383"/>
            <a:ext cx="1551636" cy="78037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Accompagner les personnes</a:t>
            </a:r>
            <a:endParaRPr lang="fr-FR" dirty="0"/>
          </a:p>
        </p:txBody>
      </p:sp>
      <p:sp>
        <p:nvSpPr>
          <p:cNvPr id="10" name="Rectangle avec coins arrondis en diagonale 9"/>
          <p:cNvSpPr/>
          <p:nvPr/>
        </p:nvSpPr>
        <p:spPr>
          <a:xfrm>
            <a:off x="0" y="5619206"/>
            <a:ext cx="1551636" cy="780378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Reloger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207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2920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>Engagements de </a:t>
            </a:r>
            <a:r>
              <a:rPr lang="fr-FR" sz="3200" b="1" dirty="0"/>
              <a:t>la </a:t>
            </a:r>
            <a:r>
              <a:rPr lang="fr-FR" sz="3200" b="1" dirty="0" smtClean="0"/>
              <a:t>mandature : </a:t>
            </a:r>
            <a:br>
              <a:rPr lang="fr-FR" sz="3200" b="1" dirty="0" smtClean="0"/>
            </a:br>
            <a:r>
              <a:rPr lang="fr-FR" sz="3200" dirty="0">
                <a:solidFill>
                  <a:schemeClr val="tx1"/>
                </a:solidFill>
              </a:rPr>
              <a:t>Pacte « logement pour tous » </a:t>
            </a:r>
            <a:r>
              <a:rPr lang="fr-FR" sz="3200" b="1" dirty="0"/>
              <a:t/>
            </a:r>
            <a:br>
              <a:rPr lang="fr-FR" sz="3200" b="1" dirty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691680" y="1412776"/>
            <a:ext cx="7200800" cy="1113095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1900" b="1" dirty="0" smtClean="0">
                <a:solidFill>
                  <a:srgbClr val="C00000"/>
                </a:solidFill>
              </a:rPr>
              <a:t>Partenariat avec les acteurs publics et privés du logement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1900" b="1" dirty="0" smtClean="0">
                <a:solidFill>
                  <a:srgbClr val="C00000"/>
                </a:solidFill>
              </a:rPr>
              <a:t>Pour « dynamiser la production de logements  et favoriser l’émergence de formes d’habitat innovantes »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pPr marL="457200" indent="-45720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2420888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dirty="0" smtClean="0"/>
              <a:t>Produire </a:t>
            </a:r>
            <a:r>
              <a:rPr lang="fr-FR" b="1" dirty="0"/>
              <a:t>10.000 logements/an </a:t>
            </a:r>
            <a:endParaRPr lang="fr-FR" b="1" dirty="0" smtClean="0"/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b="1" dirty="0" smtClean="0"/>
              <a:t>2.000 Louez Solidaires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dirty="0" smtClean="0"/>
              <a:t>Promouvoir </a:t>
            </a:r>
            <a:r>
              <a:rPr lang="fr-FR" dirty="0"/>
              <a:t>la </a:t>
            </a:r>
            <a:r>
              <a:rPr lang="fr-FR" b="1" dirty="0"/>
              <a:t>restructuration de bureaux en logements</a:t>
            </a:r>
            <a:r>
              <a:rPr lang="fr-FR" dirty="0"/>
              <a:t>, afin d’atteindre l’objectif de 200.000 m² 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dirty="0"/>
              <a:t>Expérimenter de </a:t>
            </a:r>
            <a:r>
              <a:rPr lang="fr-FR" b="1" dirty="0"/>
              <a:t>nouvelles opérations </a:t>
            </a:r>
            <a:r>
              <a:rPr lang="fr-FR" dirty="0"/>
              <a:t>(type dissociation du foncier/</a:t>
            </a:r>
            <a:r>
              <a:rPr lang="fr-FR" dirty="0" err="1"/>
              <a:t>bati</a:t>
            </a:r>
            <a:r>
              <a:rPr lang="fr-FR" dirty="0"/>
              <a:t>, Usufruit) </a:t>
            </a:r>
            <a:endParaRPr lang="fr-FR" dirty="0" smtClean="0"/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b="1" dirty="0" smtClean="0"/>
              <a:t>Rénovation </a:t>
            </a:r>
            <a:r>
              <a:rPr lang="fr-FR" b="1" dirty="0"/>
              <a:t>thermique des immeubles </a:t>
            </a:r>
            <a:r>
              <a:rPr lang="fr-FR" dirty="0"/>
              <a:t>les plus énergivores, une action résolue en matière de lutte contre l'insalubrité, et l'amélioration de la qualité du service rendu aux locataires du parc social. 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dirty="0"/>
              <a:t>Mettre en place la </a:t>
            </a:r>
            <a:r>
              <a:rPr lang="fr-FR" b="1" dirty="0"/>
              <a:t>cotation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b="1" dirty="0"/>
              <a:t>Diminution drastique du nombre de personnes à la rue</a:t>
            </a:r>
            <a:r>
              <a:rPr lang="fr-FR" dirty="0"/>
              <a:t>, en privilégiant systématiquement l’accès et le maintien dans le logement par rapport à toute forme d’hébergement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dirty="0"/>
              <a:t>Mise à disposition de </a:t>
            </a:r>
            <a:r>
              <a:rPr lang="fr-FR" b="1" dirty="0"/>
              <a:t>bâtiments vides </a:t>
            </a:r>
            <a:r>
              <a:rPr lang="fr-FR" dirty="0"/>
              <a:t>et mobilisation des terrains ou bâtiments du </a:t>
            </a:r>
            <a:r>
              <a:rPr lang="fr-FR" b="1" dirty="0"/>
              <a:t>domaine intercalaire de la Ville </a:t>
            </a:r>
            <a:r>
              <a:rPr lang="fr-FR" dirty="0"/>
              <a:t>pour l’installation provisoire d’hébergement ou de logements temporaires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298529" y="2420888"/>
            <a:ext cx="377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1484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2920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 smtClean="0"/>
              <a:t>Engagements de la mandature:</a:t>
            </a:r>
            <a:br>
              <a:rPr lang="fr-FR" sz="3200" b="1" dirty="0" smtClean="0"/>
            </a:br>
            <a:r>
              <a:rPr lang="fr-FR" sz="3200" b="1" dirty="0" smtClean="0"/>
              <a:t>« </a:t>
            </a:r>
            <a:r>
              <a:rPr lang="fr-FR" sz="3200" dirty="0" smtClean="0">
                <a:solidFill>
                  <a:schemeClr val="tx1"/>
                </a:solidFill>
              </a:rPr>
              <a:t>Pacte </a:t>
            </a:r>
            <a:r>
              <a:rPr lang="fr-FR" sz="3200" dirty="0">
                <a:solidFill>
                  <a:schemeClr val="tx1"/>
                </a:solidFill>
              </a:rPr>
              <a:t>parisien de lutte contre la grande </a:t>
            </a:r>
            <a:r>
              <a:rPr lang="fr-FR" sz="3200" dirty="0" smtClean="0">
                <a:solidFill>
                  <a:schemeClr val="tx1"/>
                </a:solidFill>
              </a:rPr>
              <a:t>exclusion » </a:t>
            </a:r>
            <a:r>
              <a:rPr lang="fr-FR" sz="3200" b="1" dirty="0"/>
              <a:t/>
            </a:r>
            <a:br>
              <a:rPr lang="fr-FR" sz="3200" b="1" dirty="0"/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512" y="1772816"/>
            <a:ext cx="8424936" cy="5085184"/>
          </a:xfrm>
        </p:spPr>
        <p:txBody>
          <a:bodyPr>
            <a:normAutofit fontScale="40000" lnSpcReduction="20000"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4500" b="1" dirty="0" smtClean="0">
                <a:solidFill>
                  <a:srgbClr val="C00000"/>
                </a:solidFill>
              </a:rPr>
              <a:t>Plus de 20 objectifs de travail et 4 thèmes 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4500" b="1" dirty="0" smtClean="0">
                <a:solidFill>
                  <a:srgbClr val="C00000"/>
                </a:solidFill>
              </a:rPr>
              <a:t>Des partenaires engagés (CPAM, FAS, RATP, Pole emploi…)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4500" b="1" dirty="0" smtClean="0">
                <a:solidFill>
                  <a:srgbClr val="C00000"/>
                </a:solidFill>
              </a:rPr>
              <a:t>Un bilan annuel</a:t>
            </a:r>
          </a:p>
          <a:p>
            <a:endParaRPr lang="fr-FR" sz="4500" b="1" dirty="0" smtClean="0">
              <a:solidFill>
                <a:srgbClr val="C00000"/>
              </a:solidFill>
            </a:endParaRP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sz="4500" dirty="0" smtClean="0"/>
              <a:t>Accès aux droits 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endParaRPr lang="fr-FR" sz="4500" dirty="0" smtClean="0"/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sz="4500" dirty="0" smtClean="0"/>
              <a:t>Prévention : prévention des expulsions locatives, mise en place de la cotation, prise en charge des jeunes (sortant ASE) et personnes sortant d’institution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endParaRPr lang="fr-FR" sz="4500" dirty="0" smtClean="0"/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sz="4500" dirty="0" smtClean="0"/>
              <a:t>Intervention : pilotage des actions de terrain, réponse aux besoins fondamentaux des personnes en situation de rue, renforcer l’expérimentation « un chez soi d’abord », apporter des réponses adaptées aux familles en situation de rue, plan de réduction des nuitées hôtelières</a:t>
            </a:r>
          </a:p>
          <a:p>
            <a:endParaRPr lang="fr-FR" sz="4500" dirty="0" smtClean="0"/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fr-FR" sz="4500" dirty="0" smtClean="0"/>
              <a:t>Insertion </a:t>
            </a:r>
            <a:r>
              <a:rPr lang="fr-FR" sz="4500" dirty="0"/>
              <a:t>: 1800 places en résidences sociales et pensions de familles d’ici 2020, développement de Louez Solidaire, promotion du bail à réhabilitation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457200" indent="-45720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376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Déroulé</a:t>
            </a: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5919" y="1883857"/>
            <a:ext cx="8507288" cy="4536504"/>
          </a:xfrm>
        </p:spPr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FR" sz="2600" b="1" dirty="0" smtClean="0"/>
              <a:t>Chiffres clés sur le logement à Paris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FR" sz="2600" b="1" dirty="0" smtClean="0"/>
              <a:t>Rappel des Prérogatives de la Ville en matière de logement et d’actions sociales</a:t>
            </a:r>
            <a:endParaRPr lang="fr-FR" sz="2400" dirty="0">
              <a:solidFill>
                <a:srgbClr val="C9B5AF"/>
              </a:solidFill>
            </a:endParaRP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FR" sz="2600" b="1" dirty="0" smtClean="0"/>
              <a:t>Engagements et Bilan de la mandature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fr-FR" sz="2600" b="1" dirty="0" smtClean="0"/>
              <a:t>Les principaux enjeux pour le projet SNL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fr-FR" sz="2600" b="1" dirty="0"/>
              <a:t>L</a:t>
            </a:r>
            <a:r>
              <a:rPr lang="fr-FR" sz="2600" b="1" dirty="0" smtClean="0"/>
              <a:t>es positions des principales listes 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fr-FR" sz="2600" b="1" dirty="0" smtClean="0"/>
              <a:t>Les outils et la méthode d’action proposée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9481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7884368" y="0"/>
            <a:ext cx="1368152" cy="6858000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2400" b="1" dirty="0" smtClean="0"/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 smtClean="0"/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 smtClean="0"/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r>
              <a:rPr lang="fr-FR" sz="2400" b="1" dirty="0" smtClean="0"/>
              <a:t>Éléments de </a:t>
            </a:r>
          </a:p>
          <a:p>
            <a:pPr marL="0" indent="0" algn="ctr">
              <a:buNone/>
            </a:pPr>
            <a:r>
              <a:rPr lang="fr-FR" sz="2400" b="1" dirty="0" smtClean="0"/>
              <a:t>bilan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5919" y="1883857"/>
            <a:ext cx="8507288" cy="4536504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endParaRPr lang="fr-FR" dirty="0" smtClean="0"/>
          </a:p>
          <a:p>
            <a:pPr marL="2514600" lvl="4" indent="-45720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578048" y="1736973"/>
            <a:ext cx="60902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6000 </a:t>
            </a:r>
            <a:r>
              <a:rPr lang="fr-FR" dirty="0"/>
              <a:t>à 7500 logements par an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Objectif </a:t>
            </a:r>
            <a:r>
              <a:rPr lang="fr-FR" dirty="0" smtClean="0"/>
              <a:t>SRU : 25</a:t>
            </a:r>
            <a:r>
              <a:rPr lang="fr-FR" dirty="0"/>
              <a:t>% en 2025 et 30% en </a:t>
            </a:r>
            <a:r>
              <a:rPr lang="fr-FR" dirty="0" smtClean="0"/>
              <a:t>2030 (21% en 2018)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30</a:t>
            </a:r>
            <a:r>
              <a:rPr lang="fr-FR" dirty="0"/>
              <a:t>% PLI, 40% PLUS, 30% PLS =&gt; 2018 : 38% </a:t>
            </a:r>
            <a:r>
              <a:rPr lang="fr-FR" dirty="0" smtClean="0"/>
              <a:t>PLAI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Création </a:t>
            </a:r>
            <a:r>
              <a:rPr lang="fr-FR" dirty="0" smtClean="0"/>
              <a:t>d’un office foncier solidaire, soutien à certaines </a:t>
            </a:r>
            <a:r>
              <a:rPr lang="fr-FR" dirty="0" err="1" smtClean="0"/>
              <a:t>opé</a:t>
            </a:r>
            <a:r>
              <a:rPr lang="fr-FR" dirty="0" smtClean="0"/>
              <a:t> (ULS rue de Toul)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Financement </a:t>
            </a:r>
            <a:r>
              <a:rPr lang="fr-FR" dirty="0"/>
              <a:t>du logement social » </a:t>
            </a:r>
            <a:r>
              <a:rPr lang="fr-FR" dirty="0" smtClean="0"/>
              <a:t>: + </a:t>
            </a:r>
            <a:r>
              <a:rPr lang="fr-FR" dirty="0"/>
              <a:t>350 euros/m2 en 2019 pour compenser RLS et baisse des </a:t>
            </a:r>
            <a:r>
              <a:rPr lang="fr-FR" dirty="0" smtClean="0"/>
              <a:t>APL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Plan </a:t>
            </a:r>
            <a:r>
              <a:rPr lang="fr-FR" dirty="0"/>
              <a:t>climat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mobilisation </a:t>
            </a:r>
            <a:r>
              <a:rPr lang="fr-FR" dirty="0" smtClean="0"/>
              <a:t>des logements de la Ville : + </a:t>
            </a:r>
            <a:r>
              <a:rPr lang="fr-FR" dirty="0"/>
              <a:t>7 nouveaux logements pour SNL 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1.200 </a:t>
            </a:r>
            <a:r>
              <a:rPr lang="fr-FR" dirty="0" smtClean="0"/>
              <a:t>logements dans le dispositif Louez Solidaire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Logements </a:t>
            </a:r>
            <a:r>
              <a:rPr lang="fr-FR" dirty="0"/>
              <a:t>vacants </a:t>
            </a:r>
            <a:r>
              <a:rPr lang="fr-FR" dirty="0" smtClean="0"/>
              <a:t>: une enquête réalisée mais restée sans effet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Chantier </a:t>
            </a:r>
            <a:r>
              <a:rPr lang="fr-FR" dirty="0"/>
              <a:t>de 1 million de m2 de chambres de bonne à Paris : tombée à </a:t>
            </a:r>
            <a:r>
              <a:rPr lang="fr-FR" dirty="0" smtClean="0"/>
              <a:t>l’eau…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création </a:t>
            </a:r>
            <a:r>
              <a:rPr lang="fr-FR" dirty="0" smtClean="0"/>
              <a:t>de + de 2.000 logements en RS et PF</a:t>
            </a:r>
            <a:endParaRPr lang="fr-FR" dirty="0"/>
          </a:p>
          <a:p>
            <a:endParaRPr lang="fr-FR" dirty="0"/>
          </a:p>
        </p:txBody>
      </p:sp>
      <p:sp>
        <p:nvSpPr>
          <p:cNvPr id="7" name="Accolade ouvrante 6"/>
          <p:cNvSpPr/>
          <p:nvPr/>
        </p:nvSpPr>
        <p:spPr>
          <a:xfrm>
            <a:off x="1362024" y="1718499"/>
            <a:ext cx="443289" cy="4409696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avec coins arrondis en diagonale 9"/>
          <p:cNvSpPr/>
          <p:nvPr/>
        </p:nvSpPr>
        <p:spPr>
          <a:xfrm>
            <a:off x="139283" y="2924944"/>
            <a:ext cx="1222741" cy="722065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Produire des logements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8201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7884368" y="0"/>
            <a:ext cx="1368152" cy="6858000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endParaRPr lang="fr-FR" sz="2400" b="1" dirty="0" smtClean="0"/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 smtClean="0"/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endParaRPr lang="fr-FR" sz="2400" b="1" dirty="0" smtClean="0"/>
          </a:p>
          <a:p>
            <a:pPr marL="0" indent="0" algn="ctr">
              <a:buNone/>
            </a:pPr>
            <a:endParaRPr lang="fr-FR" sz="2400" b="1" dirty="0"/>
          </a:p>
          <a:p>
            <a:pPr marL="0" indent="0" algn="ctr">
              <a:buNone/>
            </a:pPr>
            <a:r>
              <a:rPr lang="fr-FR" sz="2400" b="1" dirty="0" smtClean="0"/>
              <a:t>Éléments de </a:t>
            </a:r>
          </a:p>
          <a:p>
            <a:pPr marL="0" indent="0" algn="ctr">
              <a:buNone/>
            </a:pPr>
            <a:r>
              <a:rPr lang="fr-FR" sz="2400" b="1" dirty="0" smtClean="0"/>
              <a:t>bilan</a:t>
            </a:r>
            <a:endParaRPr lang="fr-FR" sz="2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5919" y="1883857"/>
            <a:ext cx="8507288" cy="4536504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pPr marL="2514600" lvl="4" indent="-45720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723659" y="1735865"/>
            <a:ext cx="61926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Charte </a:t>
            </a:r>
            <a:r>
              <a:rPr lang="fr-FR" dirty="0" smtClean="0"/>
              <a:t>de prévention des expulsions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FSL : enveloppe augmentée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Un </a:t>
            </a:r>
            <a:r>
              <a:rPr lang="fr-FR" dirty="0" smtClean="0"/>
              <a:t>financement toujours </a:t>
            </a:r>
            <a:r>
              <a:rPr lang="fr-FR" dirty="0" smtClean="0"/>
              <a:t>standardisé de </a:t>
            </a:r>
            <a:r>
              <a:rPr lang="fr-FR" dirty="0" smtClean="0"/>
              <a:t>l’accompagnement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Conférence </a:t>
            </a:r>
            <a:r>
              <a:rPr lang="fr-FR" dirty="0"/>
              <a:t>sur le logement en stand </a:t>
            </a:r>
            <a:r>
              <a:rPr lang="fr-FR" dirty="0" smtClean="0"/>
              <a:t>by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Cotation : 20 ans d’attent</a:t>
            </a:r>
            <a:r>
              <a:rPr lang="fr-FR" dirty="0" smtClean="0"/>
              <a:t>e (moyenne) pour les locataires SNL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/>
              <a:t>O</a:t>
            </a:r>
            <a:r>
              <a:rPr lang="fr-FR" dirty="0" smtClean="0"/>
              <a:t>uverture </a:t>
            </a:r>
            <a:r>
              <a:rPr lang="fr-FR" dirty="0" smtClean="0"/>
              <a:t>de l’accord collectif </a:t>
            </a:r>
            <a:r>
              <a:rPr lang="fr-FR" dirty="0" smtClean="0"/>
              <a:t>départemental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Non atteinte de l’objectif d’attribution de 25% des logements hors QPV aux ménages du 1</a:t>
            </a:r>
            <a:r>
              <a:rPr lang="fr-FR" baseline="30000" dirty="0" smtClean="0"/>
              <a:t>er</a:t>
            </a:r>
            <a:r>
              <a:rPr lang="fr-FR" dirty="0" smtClean="0"/>
              <a:t> </a:t>
            </a:r>
            <a:r>
              <a:rPr lang="fr-FR" dirty="0" smtClean="0"/>
              <a:t>quartile (8% en 2019)</a:t>
            </a:r>
            <a:endParaRPr lang="fr-FR" dirty="0"/>
          </a:p>
          <a:p>
            <a:endParaRPr lang="fr-FR" dirty="0"/>
          </a:p>
        </p:txBody>
      </p:sp>
      <p:sp>
        <p:nvSpPr>
          <p:cNvPr id="8" name="Accolade ouvrante 7"/>
          <p:cNvSpPr/>
          <p:nvPr/>
        </p:nvSpPr>
        <p:spPr>
          <a:xfrm>
            <a:off x="1526836" y="1814019"/>
            <a:ext cx="178946" cy="783124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colade ouvrante 8"/>
          <p:cNvSpPr/>
          <p:nvPr/>
        </p:nvSpPr>
        <p:spPr>
          <a:xfrm>
            <a:off x="1534109" y="3379557"/>
            <a:ext cx="193356" cy="1236470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avec coins arrondis en diagonale 10"/>
          <p:cNvSpPr/>
          <p:nvPr/>
        </p:nvSpPr>
        <p:spPr>
          <a:xfrm>
            <a:off x="27879" y="1854032"/>
            <a:ext cx="1398880" cy="70309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Accompagner les personnes</a:t>
            </a:r>
            <a:endParaRPr lang="fr-FR" sz="1600" dirty="0"/>
          </a:p>
        </p:txBody>
      </p:sp>
      <p:sp>
        <p:nvSpPr>
          <p:cNvPr id="12" name="Rectangle avec coins arrondis en diagonale 11"/>
          <p:cNvSpPr/>
          <p:nvPr/>
        </p:nvSpPr>
        <p:spPr>
          <a:xfrm>
            <a:off x="117527" y="3662996"/>
            <a:ext cx="1219584" cy="674563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Reloger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393201" y="5546001"/>
            <a:ext cx="72008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Des démarches d’interpellations régulières de SNL sur tous ces sujets durant ces 6 dernières années via la FAPIL, lors de rendez vous annuels, en s’associant à des actions avec la FAP, la FAS, la FAPIL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6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2920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/>
              <a:t>Les enjeux repérés par SNL en </a:t>
            </a:r>
            <a:r>
              <a:rPr lang="fr-FR" sz="3200" b="1" dirty="0" smtClean="0"/>
              <a:t>2020</a:t>
            </a:r>
            <a:br>
              <a:rPr lang="fr-FR" sz="3200" b="1" dirty="0" smtClean="0"/>
            </a:br>
            <a:r>
              <a:rPr lang="fr-FR" sz="3200" b="1" dirty="0" smtClean="0"/>
              <a:t>préserver, mettre en œuvre, déployer</a:t>
            </a:r>
            <a:br>
              <a:rPr lang="fr-FR" sz="3200" b="1" dirty="0" smtClean="0"/>
            </a:br>
            <a:r>
              <a:rPr lang="fr-FR" sz="3200" b="1" dirty="0"/>
              <a:t/>
            </a:r>
            <a:br>
              <a:rPr lang="fr-FR" sz="3200" b="1" dirty="0"/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642990" y="1694037"/>
            <a:ext cx="7200800" cy="6104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b="1" dirty="0" smtClean="0"/>
              <a:t>Production </a:t>
            </a:r>
            <a:r>
              <a:rPr lang="fr-FR" sz="2000" b="1" dirty="0"/>
              <a:t>de logements sociaux familiaux aux loyers et aux charges accessibles aux plus modestes</a:t>
            </a:r>
            <a:r>
              <a:rPr lang="fr-FR" sz="2000" dirty="0"/>
              <a:t>  </a:t>
            </a:r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Niveau </a:t>
            </a:r>
            <a:r>
              <a:rPr lang="fr-FR" sz="2000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de financement des opérations </a:t>
            </a:r>
            <a:r>
              <a:rPr lang="fr-FR" sz="2000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MOI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Mobilisation des logements </a:t>
            </a:r>
            <a:r>
              <a:rPr lang="fr-FR" sz="2000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vacants</a:t>
            </a:r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b="1" dirty="0" smtClean="0"/>
              <a:t>Promotion du «</a:t>
            </a:r>
            <a:r>
              <a:rPr lang="fr-FR" sz="2000" b="1" dirty="0"/>
              <a:t> bail à réhabilitation » auprès de propriétaires de logements vétustes ou dégradés, vacants ou </a:t>
            </a:r>
            <a:r>
              <a:rPr lang="fr-FR" sz="2000" b="1" dirty="0" smtClean="0"/>
              <a:t>non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Préemption </a:t>
            </a:r>
            <a:r>
              <a:rPr lang="fr-FR" sz="2000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dans le diffus 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b="1" dirty="0" smtClean="0"/>
              <a:t>Intégration d’un </a:t>
            </a:r>
            <a:r>
              <a:rPr lang="fr-FR" sz="2000" b="1" dirty="0"/>
              <a:t>critère de performance énergétique pour la captation des logements dans le cadre du dispositif </a:t>
            </a:r>
            <a:r>
              <a:rPr lang="fr-FR" sz="2000" b="1" i="1" dirty="0"/>
              <a:t>Louez Solidaire </a:t>
            </a:r>
            <a:endParaRPr lang="fr-FR" sz="2000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2000" b="1" dirty="0"/>
              <a:t>Une version « très sociale » du dispositif </a:t>
            </a:r>
            <a:r>
              <a:rPr lang="fr-FR" sz="2000" b="1" i="1" dirty="0"/>
              <a:t>Louez Solidaire </a:t>
            </a:r>
            <a:r>
              <a:rPr lang="fr-FR" sz="2000" b="1" dirty="0"/>
              <a:t>faisant fi du critère d’insertion </a:t>
            </a:r>
            <a:r>
              <a:rPr lang="fr-FR" sz="2000" b="1" dirty="0" smtClean="0"/>
              <a:t>professionnelle</a:t>
            </a:r>
          </a:p>
          <a:p>
            <a:pPr marL="285750" indent="-285750">
              <a:lnSpc>
                <a:spcPct val="80000"/>
              </a:lnSpc>
              <a:spcBef>
                <a:spcPct val="200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fr-FR" sz="2000" dirty="0" smtClean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Poursuite de la lutte contre les </a:t>
            </a:r>
            <a:r>
              <a:rPr lang="fr-FR" sz="2000" dirty="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passoires thermiques (Plan climat)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b="1" dirty="0"/>
          </a:p>
          <a:p>
            <a:endParaRPr lang="fr-FR" b="1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Accolade ouvrante 2"/>
          <p:cNvSpPr/>
          <p:nvPr/>
        </p:nvSpPr>
        <p:spPr>
          <a:xfrm>
            <a:off x="1462199" y="1772816"/>
            <a:ext cx="373497" cy="4248472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avec coins arrondis en diagonale 7"/>
          <p:cNvSpPr/>
          <p:nvPr/>
        </p:nvSpPr>
        <p:spPr>
          <a:xfrm>
            <a:off x="149467" y="2852936"/>
            <a:ext cx="1304026" cy="864096"/>
          </a:xfrm>
          <a:prstGeom prst="round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Produire des logements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081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2920" y="5486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/>
              <a:t>Les enjeux repérés par SNL en 2020</a:t>
            </a:r>
            <a:br>
              <a:rPr lang="fr-FR" sz="3200" b="1" dirty="0"/>
            </a:br>
            <a:r>
              <a:rPr lang="fr-FR" sz="3200" b="1" dirty="0"/>
              <a:t>préserver, mettre en œuvre, déployer</a:t>
            </a:r>
            <a:br>
              <a:rPr lang="fr-FR" sz="3200" b="1" dirty="0"/>
            </a:br>
            <a:endParaRPr lang="fr-FR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664769" y="1691680"/>
            <a:ext cx="7200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strike="dblStrike" dirty="0"/>
              <a:t>Revalorisation de l’ASLL</a:t>
            </a:r>
            <a:r>
              <a:rPr lang="fr-FR" strike="dblStrike" dirty="0"/>
              <a:t> et </a:t>
            </a:r>
            <a:r>
              <a:rPr lang="fr-FR" b="1" dirty="0" smtClean="0"/>
              <a:t>Accompagnement modulé </a:t>
            </a:r>
            <a:r>
              <a:rPr lang="fr-FR" b="1" dirty="0"/>
              <a:t>en fonction des besoins de l’accompagnement global à l’accompagnement spécialisé, jusqu’à la sortie du dispositif d’insertion</a:t>
            </a:r>
            <a:r>
              <a:rPr lang="fr-FR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Devenir et déploiement de l’expérimentation </a:t>
            </a:r>
            <a:r>
              <a:rPr lang="fr-FR" b="1" dirty="0"/>
              <a:t>« Un chez soi d’abord </a:t>
            </a:r>
            <a:r>
              <a:rPr lang="fr-FR" b="1" dirty="0" smtClean="0"/>
              <a:t> »</a:t>
            </a:r>
          </a:p>
          <a:p>
            <a:endParaRPr lang="fr-FR" b="1" dirty="0" smtClean="0"/>
          </a:p>
          <a:p>
            <a:endParaRPr lang="fr-FR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Réviser </a:t>
            </a:r>
            <a:r>
              <a:rPr lang="fr-FR" b="1" dirty="0"/>
              <a:t>le système de cotation des demandes de logement pour favoriser la rotation dans les logements </a:t>
            </a:r>
            <a:r>
              <a:rPr lang="fr-FR" b="1" dirty="0" smtClean="0"/>
              <a:t>d’insertion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Mesures concrètes pour atteindre l’objectif des 25% d’attribution des logements sociaux hors QPV aux ménages du 1</a:t>
            </a:r>
            <a:r>
              <a:rPr lang="fr-FR" b="1" baseline="30000" dirty="0" smtClean="0"/>
              <a:t>er</a:t>
            </a:r>
            <a:r>
              <a:rPr lang="fr-FR" b="1" dirty="0" smtClean="0"/>
              <a:t> quartile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strike="dblStrike" dirty="0"/>
              <a:t>Lever l’obligation de justifier d’une activité professionnelle pour avoir accès à l’Accord Collectif de Paris</a:t>
            </a:r>
            <a:r>
              <a:rPr lang="fr-FR" strike="dblStrike" dirty="0"/>
              <a:t>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b="1" dirty="0" smtClean="0"/>
              <a:t>Confirmation de l’ouverture de l’accord collectif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6" name="Accolade ouvrante 5"/>
          <p:cNvSpPr/>
          <p:nvPr/>
        </p:nvSpPr>
        <p:spPr>
          <a:xfrm>
            <a:off x="1593123" y="1921520"/>
            <a:ext cx="174537" cy="1219447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6"/>
          <p:cNvSpPr/>
          <p:nvPr/>
        </p:nvSpPr>
        <p:spPr>
          <a:xfrm>
            <a:off x="1549488" y="3645024"/>
            <a:ext cx="261806" cy="1955415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avec coins arrondis en diagonale 8"/>
          <p:cNvSpPr/>
          <p:nvPr/>
        </p:nvSpPr>
        <p:spPr>
          <a:xfrm>
            <a:off x="-2148" y="2612618"/>
            <a:ext cx="1551636" cy="78037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Accompagner les personnes</a:t>
            </a:r>
            <a:endParaRPr lang="fr-FR" dirty="0"/>
          </a:p>
        </p:txBody>
      </p:sp>
      <p:sp>
        <p:nvSpPr>
          <p:cNvPr id="10" name="Rectangle avec coins arrondis en diagonale 9"/>
          <p:cNvSpPr/>
          <p:nvPr/>
        </p:nvSpPr>
        <p:spPr>
          <a:xfrm>
            <a:off x="117816" y="4406505"/>
            <a:ext cx="1377422" cy="664617"/>
          </a:xfrm>
          <a:prstGeom prst="round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Reloger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17816" y="5862050"/>
            <a:ext cx="848663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Associer action immobilière et action sociale pour prêter attention aux ménages prioritaires et à la mixité sociale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7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        Le logement :  Tout </a:t>
            </a:r>
            <a:r>
              <a:rPr lang="fr-FR" b="1" dirty="0"/>
              <a:t>un </a:t>
            </a:r>
            <a:r>
              <a:rPr lang="fr-FR" b="1" dirty="0" smtClean="0"/>
              <a:t>écosystème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dirty="0" smtClean="0"/>
              <a:t>Tous </a:t>
            </a:r>
            <a:r>
              <a:rPr lang="fr-FR" dirty="0"/>
              <a:t>les publics dépendent fortement de cet écosystème, les plus défavorisés ne sont pas les seuls à en subir les </a:t>
            </a:r>
            <a:r>
              <a:rPr lang="fr-FR" dirty="0" smtClean="0"/>
              <a:t>défauts</a:t>
            </a:r>
          </a:p>
          <a:p>
            <a:endParaRPr lang="fr-FR" dirty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dirty="0" smtClean="0"/>
              <a:t>L’augmentation </a:t>
            </a:r>
            <a:r>
              <a:rPr lang="fr-FR" dirty="0"/>
              <a:t>des taux d’efforts pour se loger, l’éloignement de son emploi, les fortes dynamiques de ségrégation sociales, la moindre qualité et le problème énergétique…</a:t>
            </a:r>
          </a:p>
          <a:p>
            <a:pPr algn="ctr">
              <a:spcAft>
                <a:spcPts val="1200"/>
              </a:spcAft>
            </a:pPr>
            <a:r>
              <a:rPr lang="fr-FR" b="1" dirty="0" smtClean="0">
                <a:solidFill>
                  <a:srgbClr val="C00000"/>
                </a:solidFill>
              </a:rPr>
              <a:t>Pas </a:t>
            </a:r>
            <a:r>
              <a:rPr lang="fr-FR" b="1" dirty="0">
                <a:solidFill>
                  <a:srgbClr val="C00000"/>
                </a:solidFill>
              </a:rPr>
              <a:t>de solutions simples et rapides, mais lesquelles peut on envisager?</a:t>
            </a:r>
          </a:p>
          <a:p>
            <a:r>
              <a:rPr lang="fr-FR" dirty="0"/>
              <a:t>	- L’encadrement des loyers  </a:t>
            </a:r>
          </a:p>
          <a:p>
            <a:r>
              <a:rPr lang="fr-FR" dirty="0"/>
              <a:t>	- La transformation de bureaux</a:t>
            </a:r>
          </a:p>
          <a:p>
            <a:r>
              <a:rPr lang="fr-FR" dirty="0"/>
              <a:t>	- Les mesures pour réduire les résidences secondaires des zones en tension</a:t>
            </a:r>
          </a:p>
          <a:p>
            <a:r>
              <a:rPr lang="fr-FR" dirty="0"/>
              <a:t>	- Les dispositifs pour utiliser les logements vacants / ou réduire la vacance</a:t>
            </a:r>
          </a:p>
          <a:p>
            <a:pPr>
              <a:spcAft>
                <a:spcPts val="600"/>
              </a:spcAft>
            </a:pPr>
            <a:r>
              <a:rPr lang="fr-FR" dirty="0"/>
              <a:t>	- La dissociation du foncier et du </a:t>
            </a:r>
            <a:r>
              <a:rPr lang="fr-FR" dirty="0" err="1"/>
              <a:t>bati</a:t>
            </a:r>
            <a:r>
              <a:rPr lang="fr-FR" dirty="0"/>
              <a:t> avec les Offices (Office Foncier Solidaires)</a:t>
            </a:r>
          </a:p>
          <a:p>
            <a:endParaRPr lang="fr-FR" dirty="0" smtClean="0"/>
          </a:p>
          <a:p>
            <a:r>
              <a:rPr lang="fr-FR" dirty="0" smtClean="0"/>
              <a:t>=&gt; Ces </a:t>
            </a:r>
            <a:r>
              <a:rPr lang="fr-FR" dirty="0"/>
              <a:t>mesures bénéficieraient à presque tous les publics , et par conséquent aux plus </a:t>
            </a:r>
            <a:r>
              <a:rPr lang="fr-FR" dirty="0" smtClean="0"/>
              <a:t>défavorisés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=&gt; Leur impact demanderait </a:t>
            </a:r>
            <a:r>
              <a:rPr lang="fr-FR" dirty="0"/>
              <a:t>à être objectivement évalué pour dépasser les clivages </a:t>
            </a:r>
            <a:r>
              <a:rPr lang="fr-FR" dirty="0" smtClean="0"/>
              <a:t>d’opinion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9047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41B2C4-DDE1-4CCF-808F-023F061DA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485800"/>
            <a:ext cx="7355160" cy="1143000"/>
          </a:xfrm>
        </p:spPr>
        <p:txBody>
          <a:bodyPr>
            <a:normAutofit/>
          </a:bodyPr>
          <a:lstStyle/>
          <a:p>
            <a:r>
              <a:rPr lang="fr-FR" sz="2800" b="1" dirty="0"/>
              <a:t>Positionnement des </a:t>
            </a:r>
            <a:r>
              <a:rPr lang="fr-FR" sz="2800" b="1" dirty="0" err="1"/>
              <a:t>candidat.e.s</a:t>
            </a: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/>
              <a:t>Production logement social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1106B723-DBE1-4D4B-9978-7DD31D1AB0B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62146379"/>
              </p:ext>
            </p:extLst>
          </p:nvPr>
        </p:nvGraphicFramePr>
        <p:xfrm>
          <a:off x="323528" y="1628800"/>
          <a:ext cx="8132749" cy="540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179">
                  <a:extLst>
                    <a:ext uri="{9D8B030D-6E8A-4147-A177-3AD203B41FA5}">
                      <a16:colId xmlns:a16="http://schemas.microsoft.com/office/drawing/2014/main" val="2367866567"/>
                    </a:ext>
                  </a:extLst>
                </a:gridCol>
                <a:gridCol w="1390914">
                  <a:extLst>
                    <a:ext uri="{9D8B030D-6E8A-4147-A177-3AD203B41FA5}">
                      <a16:colId xmlns:a16="http://schemas.microsoft.com/office/drawing/2014/main" val="2343262202"/>
                    </a:ext>
                  </a:extLst>
                </a:gridCol>
                <a:gridCol w="1390914">
                  <a:extLst>
                    <a:ext uri="{9D8B030D-6E8A-4147-A177-3AD203B41FA5}">
                      <a16:colId xmlns:a16="http://schemas.microsoft.com/office/drawing/2014/main" val="891693368"/>
                    </a:ext>
                  </a:extLst>
                </a:gridCol>
                <a:gridCol w="1390914">
                  <a:extLst>
                    <a:ext uri="{9D8B030D-6E8A-4147-A177-3AD203B41FA5}">
                      <a16:colId xmlns:a16="http://schemas.microsoft.com/office/drawing/2014/main" val="4216245556"/>
                    </a:ext>
                  </a:extLst>
                </a:gridCol>
                <a:gridCol w="1390914">
                  <a:extLst>
                    <a:ext uri="{9D8B030D-6E8A-4147-A177-3AD203B41FA5}">
                      <a16:colId xmlns:a16="http://schemas.microsoft.com/office/drawing/2014/main" val="264669295"/>
                    </a:ext>
                  </a:extLst>
                </a:gridCol>
                <a:gridCol w="1390914">
                  <a:extLst>
                    <a:ext uri="{9D8B030D-6E8A-4147-A177-3AD203B41FA5}">
                      <a16:colId xmlns:a16="http://schemas.microsoft.com/office/drawing/2014/main" val="3452481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Hidalgo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Villani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Simonnet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Griveaux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Belliard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5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Loi SRU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30% en 2030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25% en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Au-delà de 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Refus de 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30% en 2030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489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Création</a:t>
                      </a:r>
                      <a:endParaRPr lang="fr-FR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Construction</a:t>
                      </a:r>
                      <a:r>
                        <a:rPr lang="fr-FR" sz="1400" baseline="0" dirty="0"/>
                        <a:t> lgts pour classes moyennes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Plutôt que construire, utiliser existant disponible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Utilisation bureaux vides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Rénovation</a:t>
                      </a:r>
                    </a:p>
                    <a:p>
                      <a:r>
                        <a:rPr lang="fr-FR" sz="1400" dirty="0"/>
                        <a:t>Mobilisation parc privé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Préemption</a:t>
                      </a:r>
                    </a:p>
                    <a:p>
                      <a:r>
                        <a:rPr lang="fr-FR" sz="1400" dirty="0"/>
                        <a:t>Bâtiments vacants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5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Type LS</a:t>
                      </a:r>
                      <a:endParaRPr lang="fr-FR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+ de PLS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Ne pas compter LI dans le 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242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Financement LS et logements pour les classes moyennes</a:t>
                      </a:r>
                      <a:endParaRPr lang="fr-FR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«Société immobilière pour le lgt abordable»: 20 Mds € (emprunt).  Location -20% </a:t>
                      </a:r>
                    </a:p>
                    <a:p>
                      <a:r>
                        <a:rPr lang="fr-FR" sz="1300" dirty="0"/>
                        <a:t>30 000 lgts pour  classe moyennes</a:t>
                      </a:r>
                    </a:p>
                    <a:p>
                      <a:r>
                        <a:rPr lang="fr-FR" sz="1300" dirty="0"/>
                        <a:t>-Office foncier solidaire: vente 1000 lgts/an, 5000 €/m2.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-Office foncier solidaire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Préemption, réquisition, expropriation.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*Non à la préemption dans les « beaux quartiers »</a:t>
                      </a:r>
                    </a:p>
                    <a:p>
                      <a:r>
                        <a:rPr lang="fr-FR" sz="1400" dirty="0"/>
                        <a:t>*Opposition au projet Hidalgo de « société immobilière 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Orientation des droits de mutation (1,4 Mds €/an) vers le logement.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045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Densification</a:t>
                      </a:r>
                    </a:p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Bâti/Verdure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 à la densification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« Reconquête de la pleine terre de Paris 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Contre le projet Bercy-Charenton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200 ha de friches SNCF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593057"/>
                  </a:ext>
                </a:extLst>
              </a:tr>
            </a:tbl>
          </a:graphicData>
        </a:graphic>
      </p:graphicFrame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EF46B9-7062-4EC4-BF11-36361AD37D2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574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41B2C4-DDE1-4CCF-808F-023F061DA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485800"/>
            <a:ext cx="7355160" cy="1143000"/>
          </a:xfrm>
        </p:spPr>
        <p:txBody>
          <a:bodyPr>
            <a:normAutofit/>
          </a:bodyPr>
          <a:lstStyle/>
          <a:p>
            <a:r>
              <a:rPr lang="fr-FR" sz="2800" b="1" dirty="0"/>
              <a:t>Positionnement des </a:t>
            </a:r>
            <a:r>
              <a:rPr lang="fr-FR" sz="2800" b="1" dirty="0" err="1"/>
              <a:t>candidat.e.s</a:t>
            </a: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/>
              <a:t>Gouvernance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1106B723-DBE1-4D4B-9978-7DD31D1AB0BF}"/>
              </a:ext>
            </a:extLst>
          </p:cNvPr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323528" y="1715920"/>
          <a:ext cx="8280919" cy="500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9644">
                  <a:extLst>
                    <a:ext uri="{9D8B030D-6E8A-4147-A177-3AD203B41FA5}">
                      <a16:colId xmlns:a16="http://schemas.microsoft.com/office/drawing/2014/main" val="2367866567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2343262202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891693368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4216245556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264669295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3452481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Hidalgo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Villani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Simonnet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Griveaux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Belliard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5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Demande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Transfert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 de compétences Etat – Ville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Hôtels</a:t>
                      </a:r>
                      <a:r>
                        <a:rPr lang="fr-FR" sz="1400" baseline="0" dirty="0"/>
                        <a:t> : f</a:t>
                      </a:r>
                      <a:r>
                        <a:rPr lang="fr-FR" sz="1400" dirty="0"/>
                        <a:t>ixation</a:t>
                      </a:r>
                      <a:r>
                        <a:rPr lang="fr-FR" sz="1400" baseline="0" dirty="0"/>
                        <a:t> taxe de séjour et catégorie. Droit de réquisition. Encadrement des loyers ?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Encadrement</a:t>
                      </a:r>
                      <a:r>
                        <a:rPr lang="fr-FR" sz="1400" baseline="0" dirty="0"/>
                        <a:t> des loyers. Réquisition lgts vides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Hébergement d’urgence(3 ans)</a:t>
                      </a:r>
                    </a:p>
                    <a:p>
                      <a:r>
                        <a:rPr lang="fr-FR" sz="1400" dirty="0"/>
                        <a:t>*Encadrement</a:t>
                      </a:r>
                      <a:r>
                        <a:rPr lang="fr-FR" sz="1400" baseline="0" dirty="0"/>
                        <a:t> des loyers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Décentralisation</a:t>
                      </a:r>
                    </a:p>
                    <a:p>
                      <a:r>
                        <a:rPr lang="fr-FR" sz="1400" dirty="0"/>
                        <a:t>Accord</a:t>
                      </a:r>
                      <a:r>
                        <a:rPr lang="fr-FR" sz="1400" baseline="0" dirty="0"/>
                        <a:t> Etat-Ville sur les migrants</a:t>
                      </a:r>
                      <a:endParaRPr lang="fr-FR" sz="1400" dirty="0"/>
                    </a:p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489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Paris dans la métropole</a:t>
                      </a:r>
                      <a:endParaRPr lang="fr-FR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Pas d’avancée sur le logement avec la métropole : « 50</a:t>
                      </a:r>
                      <a:r>
                        <a:rPr lang="fr-FR" sz="1400" baseline="0" dirty="0"/>
                        <a:t> ans de retard ».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MGP</a:t>
                      </a:r>
                      <a:r>
                        <a:rPr lang="fr-FR" sz="1400" baseline="0" dirty="0"/>
                        <a:t> pas adaptée. Mais nécessité élargir le périmètre de Paris.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Métropole</a:t>
                      </a:r>
                      <a:r>
                        <a:rPr lang="fr-FR" sz="1400" baseline="0" dirty="0"/>
                        <a:t> : échelle anti-démocratique… </a:t>
                      </a:r>
                    </a:p>
                    <a:p>
                      <a:r>
                        <a:rPr lang="fr-FR" sz="1400" baseline="0" dirty="0"/>
                        <a:t>Repoussoir des pauvres hors des villes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Question du LS se pose à l’échelle</a:t>
                      </a:r>
                      <a:r>
                        <a:rPr lang="fr-FR" sz="1400" baseline="0" dirty="0"/>
                        <a:t> métropolitaine. Etendre la vision de Paris.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5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Gouvernance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Conseils</a:t>
                      </a:r>
                      <a:r>
                        <a:rPr lang="fr-FR" sz="1300" baseline="0" dirty="0"/>
                        <a:t> d’arrondissement de locataires LS</a:t>
                      </a:r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*Desserrer</a:t>
                      </a:r>
                      <a:r>
                        <a:rPr lang="fr-FR" sz="1400" baseline="0" dirty="0"/>
                        <a:t> pression sur propriétaires loueurs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Accès</a:t>
                      </a:r>
                      <a:r>
                        <a:rPr lang="fr-FR" sz="1300" baseline="0" dirty="0"/>
                        <a:t> au droit</a:t>
                      </a:r>
                    </a:p>
                    <a:p>
                      <a:r>
                        <a:rPr lang="fr-FR" sz="1300" baseline="0" dirty="0"/>
                        <a:t>Accompagnement des locataires</a:t>
                      </a:r>
                    </a:p>
                    <a:p>
                      <a:r>
                        <a:rPr lang="fr-FR" sz="1300" baseline="0" dirty="0"/>
                        <a:t>Financement ADIL</a:t>
                      </a:r>
                      <a:endParaRPr lang="fr-FR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242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Encadrement des loyers</a:t>
                      </a:r>
                      <a:endParaRPr lang="fr-FR" sz="1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</a:t>
                      </a:r>
                    </a:p>
                    <a:p>
                      <a:r>
                        <a:rPr lang="fr-FR" sz="1400" dirty="0"/>
                        <a:t>(transfert</a:t>
                      </a:r>
                      <a:r>
                        <a:rPr lang="fr-FR" sz="1400" baseline="0" dirty="0"/>
                        <a:t> de la compétence à la commune ? 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 </a:t>
                      </a:r>
                    </a:p>
                    <a:p>
                      <a:r>
                        <a:rPr lang="fr-FR" sz="1400" dirty="0"/>
                        <a:t>(transfert</a:t>
                      </a:r>
                      <a:r>
                        <a:rPr lang="fr-FR" sz="1400" baseline="0" dirty="0"/>
                        <a:t> de la compétence à la commune)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</a:t>
                      </a:r>
                    </a:p>
                    <a:p>
                      <a:r>
                        <a:rPr lang="fr-FR" sz="1400" dirty="0"/>
                        <a:t>(*transfert</a:t>
                      </a:r>
                      <a:r>
                        <a:rPr lang="fr-FR" sz="1400" baseline="0" dirty="0"/>
                        <a:t> de la compétence à la commune ?)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Oui. </a:t>
                      </a:r>
                    </a:p>
                    <a:p>
                      <a:r>
                        <a:rPr lang="fr-FR" sz="1400" dirty="0"/>
                        <a:t>Blocage</a:t>
                      </a:r>
                      <a:r>
                        <a:rPr lang="fr-FR" sz="1400" baseline="0" dirty="0"/>
                        <a:t> sur Paris et la métropole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045592"/>
                  </a:ext>
                </a:extLst>
              </a:tr>
            </a:tbl>
          </a:graphicData>
        </a:graphic>
      </p:graphicFrame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EF46B9-7062-4EC4-BF11-36361AD37D2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63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41B2C4-DDE1-4CCF-808F-023F061DA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485800"/>
            <a:ext cx="7355160" cy="1143000"/>
          </a:xfrm>
        </p:spPr>
        <p:txBody>
          <a:bodyPr>
            <a:normAutofit/>
          </a:bodyPr>
          <a:lstStyle/>
          <a:p>
            <a:r>
              <a:rPr lang="fr-FR" sz="2800" b="1" dirty="0"/>
              <a:t>Positionnement des </a:t>
            </a:r>
            <a:r>
              <a:rPr lang="fr-FR" sz="2800" b="1" dirty="0" err="1"/>
              <a:t>candidat.e.s</a:t>
            </a: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/>
              <a:t>Logements vacants - </a:t>
            </a:r>
            <a:r>
              <a:rPr lang="fr-FR" sz="2800" b="1" dirty="0" err="1"/>
              <a:t>AirBnB</a:t>
            </a:r>
            <a:endParaRPr lang="fr-FR" sz="2800" b="1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1106B723-DBE1-4D4B-9978-7DD31D1AB0BF}"/>
              </a:ext>
            </a:extLst>
          </p:cNvPr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323528" y="1715920"/>
          <a:ext cx="8280919" cy="491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9644">
                  <a:extLst>
                    <a:ext uri="{9D8B030D-6E8A-4147-A177-3AD203B41FA5}">
                      <a16:colId xmlns:a16="http://schemas.microsoft.com/office/drawing/2014/main" val="2367866567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2343262202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891693368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4216245556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264669295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3452481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Hidalgo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Villani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Simonnet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Griveaux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Belliard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5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Politique logements vacants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 : 14% en 2011, 17% en 2018.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110 000 lgts. 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Revenir au chiffre de 2011. Gain:</a:t>
                      </a:r>
                      <a:r>
                        <a:rPr lang="fr-FR" sz="1400" baseline="0" dirty="0"/>
                        <a:t>40 000 lgts.</a:t>
                      </a:r>
                    </a:p>
                    <a:p>
                      <a:r>
                        <a:rPr lang="fr-FR" sz="1400" baseline="0" dirty="0"/>
                        <a:t>Garantie des loyers. 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Transfert</a:t>
                      </a:r>
                      <a:r>
                        <a:rPr lang="fr-FR" sz="1400" baseline="0" dirty="0"/>
                        <a:t> de la compétence de réquisition au niveau communal.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*Incitation</a:t>
                      </a:r>
                      <a:r>
                        <a:rPr lang="fr-FR" sz="1400" baseline="0" dirty="0"/>
                        <a:t> à la location du parc privé. Garantie des loyers. </a:t>
                      </a:r>
                      <a:br>
                        <a:rPr lang="fr-FR" sz="1400" baseline="0" dirty="0"/>
                      </a:br>
                      <a:r>
                        <a:rPr lang="fr-FR" sz="1400" baseline="0" dirty="0"/>
                        <a:t>20 000 lgts sous-loués par la Ville via des assos locales.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Résorption</a:t>
                      </a:r>
                      <a:r>
                        <a:rPr lang="fr-FR" sz="1400" baseline="0" dirty="0"/>
                        <a:t> vers l’IML. </a:t>
                      </a:r>
                    </a:p>
                    <a:p>
                      <a:r>
                        <a:rPr lang="fr-FR" sz="1400" baseline="0" dirty="0"/>
                        <a:t>Objectif : 6000 lgts / an.</a:t>
                      </a:r>
                      <a:endParaRPr lang="fr-FR" sz="1400" dirty="0"/>
                    </a:p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489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Résidences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 secondaires : </a:t>
                      </a:r>
                      <a:r>
                        <a:rPr lang="fr-FR" sz="1200" b="1" baseline="0" dirty="0">
                          <a:solidFill>
                            <a:schemeClr val="bg1"/>
                          </a:solidFill>
                        </a:rPr>
                        <a:t>taxe habitation + 60% à Paris. </a:t>
                      </a:r>
                      <a:endParaRPr lang="fr-FR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Maintien</a:t>
                      </a:r>
                      <a:r>
                        <a:rPr lang="fr-FR" sz="1400" baseline="0" dirty="0"/>
                        <a:t>, augmentation des taxes (</a:t>
                      </a:r>
                      <a:r>
                        <a:rPr lang="fr-FR" sz="1400" baseline="0" dirty="0" err="1"/>
                        <a:t>Brossat</a:t>
                      </a:r>
                      <a:r>
                        <a:rPr lang="fr-FR" sz="1400" baseline="0" dirty="0"/>
                        <a:t>)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Renforcement</a:t>
                      </a:r>
                      <a:r>
                        <a:rPr lang="fr-FR" sz="1400" baseline="0" dirty="0"/>
                        <a:t> de la fiscalité : de 1,2 à 2.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/>
                        <a:t>Pas de taxe</a:t>
                      </a:r>
                      <a:endParaRPr lang="fr-FR" sz="1400" dirty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5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 err="1">
                          <a:solidFill>
                            <a:schemeClr val="bg1"/>
                          </a:solidFill>
                        </a:rPr>
                        <a:t>AirBnB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120 jours/an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Référendum pour 30 jours/an</a:t>
                      </a:r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60 jours/an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30 jours/an</a:t>
                      </a:r>
                    </a:p>
                    <a:p>
                      <a:r>
                        <a:rPr lang="fr-FR" sz="1400" dirty="0"/>
                        <a:t>Augmenter</a:t>
                      </a:r>
                      <a:r>
                        <a:rPr lang="fr-FR" sz="1400" baseline="0" dirty="0"/>
                        <a:t> le contrôle</a:t>
                      </a:r>
                    </a:p>
                    <a:p>
                      <a:r>
                        <a:rPr lang="fr-FR" sz="1400" baseline="0" dirty="0"/>
                        <a:t>Moratoire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*Appliquer la loi </a:t>
                      </a:r>
                      <a:r>
                        <a:rPr lang="fr-FR" sz="1400" baseline="0" dirty="0"/>
                        <a:t>des 120 jours. Augmenter le contrôle sur la spéculation, pas sur les résidences principales.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30 jours</a:t>
                      </a:r>
                      <a:r>
                        <a:rPr lang="fr-FR" sz="1400" baseline="0" dirty="0"/>
                        <a:t> / an</a:t>
                      </a:r>
                    </a:p>
                    <a:p>
                      <a:r>
                        <a:rPr lang="fr-FR" sz="1400" baseline="0" dirty="0"/>
                        <a:t>Nombre de contrôleurs de 30 à 100. 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242495"/>
                  </a:ext>
                </a:extLst>
              </a:tr>
            </a:tbl>
          </a:graphicData>
        </a:graphic>
      </p:graphicFrame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7EF46B9-7062-4EC4-BF11-36361AD37D2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8784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41B2C4-DDE1-4CCF-808F-023F061DA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485800"/>
            <a:ext cx="7355160" cy="1143000"/>
          </a:xfrm>
        </p:spPr>
        <p:txBody>
          <a:bodyPr>
            <a:normAutofit/>
          </a:bodyPr>
          <a:lstStyle/>
          <a:p>
            <a:r>
              <a:rPr lang="fr-FR" sz="2800" b="1" dirty="0"/>
              <a:t>Positionnement des </a:t>
            </a:r>
            <a:r>
              <a:rPr lang="fr-FR" sz="2800" b="1" dirty="0" err="1"/>
              <a:t>candidat.e.s</a:t>
            </a: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/>
              <a:t>Logement d’abord</a:t>
            </a:r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1106B723-DBE1-4D4B-9978-7DD31D1AB0BF}"/>
              </a:ext>
            </a:extLst>
          </p:cNvPr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395536" y="1715920"/>
          <a:ext cx="8208911" cy="5031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636">
                  <a:extLst>
                    <a:ext uri="{9D8B030D-6E8A-4147-A177-3AD203B41FA5}">
                      <a16:colId xmlns:a16="http://schemas.microsoft.com/office/drawing/2014/main" val="2367866567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2343262202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891693368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4216245556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264669295"/>
                    </a:ext>
                  </a:extLst>
                </a:gridCol>
                <a:gridCol w="1416255">
                  <a:extLst>
                    <a:ext uri="{9D8B030D-6E8A-4147-A177-3AD203B41FA5}">
                      <a16:colId xmlns:a16="http://schemas.microsoft.com/office/drawing/2014/main" val="3452481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Hidalgo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Villani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Simonnet</a:t>
                      </a:r>
                      <a:r>
                        <a:rPr lang="fr-FR" sz="14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err="1"/>
                        <a:t>Griveaux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Belliard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0950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Candidature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 au Logement d’abord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Oui. Avec garanties et conditions nouvelles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Oui. Mais ne pas sacrifier l’hébergement d’urgence au lgt d’abord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Oui. Pour une expérimentation sur le Grand Paris et la petite couronne, impliquant le gouvernement et le parlement.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FR" sz="135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Oui, sans baisser les budgets hébergement et accompagnement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8489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Qualité de l’habitat</a:t>
                      </a:r>
                      <a:endParaRPr lang="fr-FR" sz="12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Service public contre les punaises de lit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aseline="0" dirty="0"/>
                        <a:t>Régulation publique sur la question des nuisibles</a:t>
                      </a:r>
                      <a:endParaRPr lang="fr-FR" sz="1400" dirty="0"/>
                    </a:p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58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Synthèse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Centrage sur Paris</a:t>
                      </a:r>
                    </a:p>
                    <a:p>
                      <a:r>
                        <a:rPr lang="fr-FR" sz="1300" dirty="0"/>
                        <a:t>Transfert des  compétences.</a:t>
                      </a:r>
                    </a:p>
                    <a:p>
                      <a:r>
                        <a:rPr lang="fr-FR" sz="1300" dirty="0"/>
                        <a:t>Construction et finances vers classes moyennes</a:t>
                      </a:r>
                    </a:p>
                    <a:p>
                      <a:r>
                        <a:rPr lang="fr-FR" sz="1300" dirty="0"/>
                        <a:t>Innovation</a:t>
                      </a:r>
                    </a:p>
                    <a:p>
                      <a:r>
                        <a:rPr lang="fr-FR" sz="1300" dirty="0"/>
                        <a:t>Taxation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Ouvrir Paris</a:t>
                      </a:r>
                    </a:p>
                    <a:p>
                      <a:endParaRPr lang="fr-FR" sz="1300" dirty="0"/>
                    </a:p>
                    <a:p>
                      <a:endParaRPr lang="fr-FR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Anti-spéculation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/>
                        <a:t>Transfert des  compétences.</a:t>
                      </a:r>
                    </a:p>
                    <a:p>
                      <a:r>
                        <a:rPr lang="fr-FR" sz="1300" dirty="0"/>
                        <a:t>Effort vers classes populaires.</a:t>
                      </a:r>
                    </a:p>
                    <a:p>
                      <a:r>
                        <a:rPr lang="fr-FR" sz="1300" dirty="0"/>
                        <a:t>Renforcement des contraintes, taxation 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/>
                        <a:t>Ouvrir Paris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/>
                        <a:t>Transfert des  compétences</a:t>
                      </a:r>
                    </a:p>
                    <a:p>
                      <a:r>
                        <a:rPr lang="fr-FR" sz="1300" dirty="0"/>
                        <a:t>Incitation à la location</a:t>
                      </a:r>
                    </a:p>
                    <a:p>
                      <a:r>
                        <a:rPr lang="fr-FR" sz="1300" dirty="0"/>
                        <a:t>Taxation sélective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/>
                        <a:t>Décentralisation</a:t>
                      </a:r>
                    </a:p>
                    <a:p>
                      <a:r>
                        <a:rPr lang="fr-FR" sz="1300" dirty="0"/>
                        <a:t>Régulation écologique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021667"/>
                  </a:ext>
                </a:extLst>
              </a:tr>
            </a:tbl>
          </a:graphicData>
        </a:graphic>
      </p:graphicFrame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DAF72D1-29CB-4B7C-91A7-849DAB2F9F2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0562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222163-A967-416A-B35A-1891A557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426" y="513184"/>
            <a:ext cx="7560840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>Interpeller les </a:t>
            </a:r>
            <a:r>
              <a:rPr lang="fr-FR" b="1" dirty="0" err="1"/>
              <a:t>candidat.e.s</a:t>
            </a:r>
            <a:r>
              <a:rPr lang="fr-FR" b="1" dirty="0"/>
              <a:t> : </a:t>
            </a:r>
            <a:br>
              <a:rPr lang="fr-FR" b="1" dirty="0"/>
            </a:br>
            <a:r>
              <a:rPr lang="fr-FR" b="1" dirty="0"/>
              <a:t>outils et méthode proposés</a:t>
            </a:r>
            <a:br>
              <a:rPr lang="fr-FR" b="1" dirty="0"/>
            </a:b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A35AF-80CB-41A0-806E-B122C65DCD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5277A590-21D5-406C-BBD0-D32E5D5526C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b="1" dirty="0"/>
              <a:t>A l’origine de ce projet, </a:t>
            </a:r>
            <a:r>
              <a:rPr lang="fr-FR" b="1" u="sng" dirty="0"/>
              <a:t>deux questions</a:t>
            </a:r>
            <a:r>
              <a:rPr lang="fr-FR" b="1" dirty="0"/>
              <a:t> : </a:t>
            </a:r>
            <a:endParaRPr lang="fr-FR" dirty="0"/>
          </a:p>
          <a:p>
            <a:pPr lvl="0"/>
            <a:r>
              <a:rPr lang="fr-FR" dirty="0" smtClean="0"/>
              <a:t>=&gt;SNL </a:t>
            </a:r>
            <a:r>
              <a:rPr lang="fr-FR" dirty="0"/>
              <a:t>propose un panel de solutions adaptées à chaque commune pour lutter efficacement contre le mal-logement: comment les présenter aux maires ? </a:t>
            </a:r>
          </a:p>
          <a:p>
            <a:pPr lvl="0"/>
            <a:r>
              <a:rPr lang="fr-FR" dirty="0" smtClean="0"/>
              <a:t>=&gt;La </a:t>
            </a:r>
            <a:r>
              <a:rPr lang="fr-FR" dirty="0"/>
              <a:t>campagne municipale est une occasion importante pour interpeller les candidats : comment faciliter le travail d’interpellation par les GLS ? </a:t>
            </a:r>
          </a:p>
          <a:p>
            <a:r>
              <a:rPr lang="fr-FR" b="1" u="sng" dirty="0"/>
              <a:t>La réponse :</a:t>
            </a:r>
            <a:r>
              <a:rPr lang="fr-FR" u="sng" dirty="0"/>
              <a:t> </a:t>
            </a:r>
            <a:r>
              <a:rPr lang="fr-FR" b="1" dirty="0"/>
              <a:t>le Kit GLS Mairie</a:t>
            </a:r>
            <a:endParaRPr lang="fr-FR" dirty="0"/>
          </a:p>
          <a:p>
            <a:pPr lvl="0"/>
            <a:r>
              <a:rPr lang="fr-FR" dirty="0"/>
              <a:t>Elaboré par la commission Parole et Positionnement Publics (PPP) de SNL Union. </a:t>
            </a:r>
            <a:endParaRPr lang="fr-FR" dirty="0" smtClean="0"/>
          </a:p>
          <a:p>
            <a:pPr lvl="0"/>
            <a:r>
              <a:rPr lang="fr-FR" dirty="0" smtClean="0"/>
              <a:t>Destiné </a:t>
            </a:r>
            <a:r>
              <a:rPr lang="fr-FR" dirty="0"/>
              <a:t>aux bénévoles des GLS </a:t>
            </a:r>
          </a:p>
          <a:p>
            <a:pPr lvl="0"/>
            <a:r>
              <a:rPr lang="fr-FR" dirty="0"/>
              <a:t>A utiliser </a:t>
            </a:r>
            <a:r>
              <a:rPr lang="fr-FR" b="1" dirty="0"/>
              <a:t>lors de la campagnes des municipales et / ou après les municipales.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702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493549"/>
            <a:ext cx="8013576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/>
              <a:t>Chiffres clés sur </a:t>
            </a:r>
            <a:br>
              <a:rPr lang="fr-FR" sz="3200" b="1" dirty="0"/>
            </a:br>
            <a:r>
              <a:rPr lang="fr-FR" sz="3200" b="1" dirty="0"/>
              <a:t>le logement à Paris</a:t>
            </a:r>
            <a:br>
              <a:rPr lang="fr-FR" sz="3200" b="1" dirty="0"/>
            </a:b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5919" y="1883857"/>
            <a:ext cx="8507288" cy="4536504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pPr marL="457200" indent="-457200">
              <a:buFontTx/>
              <a:buChar char="-"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1772816"/>
            <a:ext cx="805365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 : APUR (Evolution de 1999 à 2018), Insee (2015), Ville de Paris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Nombre de résidences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1 374 000 résidences au total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1 140 000 résidences principales (en 2016, soit 83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%)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Logements « inoccupés » : 232 000 (17%)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Résidences secondaires et occasionnelles  (1999-2016) : 71 000 =&gt; 120 000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Logements vacants  (1999-2016) : 136 000 =&gt; 114 000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Retrait de 41 000 résidences principales </a:t>
            </a:r>
            <a:b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entre 2011 et 2017 (locations saisonnières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Loyers et prix de vente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Reprise de la hausse des loyers : 18.7€ (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2007) =&gt;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22.9/m2 (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2017) =&gt;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+22%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Prix immobilier ancien en hausse  : +5.7% entre 2017 et 2018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ECFF4C69-A581-4CA5-B7C4-74A390BFBAA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10545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222163-A967-416A-B35A-1891A557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513184"/>
            <a:ext cx="7056784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>Interpeller les </a:t>
            </a:r>
            <a:r>
              <a:rPr lang="fr-FR" b="1" dirty="0" err="1"/>
              <a:t>candidat.e.s</a:t>
            </a:r>
            <a:r>
              <a:rPr lang="fr-FR" b="1" dirty="0"/>
              <a:t> : </a:t>
            </a:r>
            <a:br>
              <a:rPr lang="fr-FR" b="1" dirty="0"/>
            </a:br>
            <a:r>
              <a:rPr lang="fr-FR" b="1" dirty="0"/>
              <a:t>outils et méthode proposés</a:t>
            </a:r>
            <a:br>
              <a:rPr lang="fr-FR" b="1" dirty="0"/>
            </a:b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A35AF-80CB-41A0-806E-B122C65DCD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8605281" cy="4824536"/>
          </a:xfrm>
        </p:spPr>
        <p:txBody>
          <a:bodyPr>
            <a:normAutofit/>
          </a:bodyPr>
          <a:lstStyle/>
          <a:p>
            <a:pPr lvl="0"/>
            <a:r>
              <a:rPr lang="fr-FR" sz="2800" b="1" dirty="0"/>
              <a:t>Les outils du Kit GLS Mairie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fr-FR" sz="2800" dirty="0"/>
              <a:t>Le document explicatif « Contact Mairie : mode d’emploi de SNL »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fr-FR" sz="2800" dirty="0"/>
              <a:t>La lettre personnalisable aux candidat(e)s et/ou élu(e)s.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fr-FR" sz="2800" dirty="0"/>
              <a:t>La plaquette « </a:t>
            </a:r>
            <a:r>
              <a:rPr lang="fr-FR" sz="2800" i="1" dirty="0"/>
              <a:t>Agir contre le mal-logement – </a:t>
            </a:r>
            <a:br>
              <a:rPr lang="fr-FR" sz="2800" i="1" dirty="0"/>
            </a:br>
            <a:r>
              <a:rPr lang="fr-FR" sz="2800" i="1" dirty="0"/>
              <a:t>Des solutions pour votre commune</a:t>
            </a:r>
            <a:r>
              <a:rPr lang="fr-FR" sz="2800" dirty="0"/>
              <a:t> »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fr-FR" sz="2800" dirty="0"/>
              <a:t>Cette présentation qui indique les chiffres clés du logement à Paris et le bilan de la mandature.</a:t>
            </a:r>
          </a:p>
          <a:p>
            <a:pPr lvl="0">
              <a:lnSpc>
                <a:spcPts val="4000"/>
              </a:lnSpc>
            </a:pPr>
            <a:endParaRPr lang="fr-FR" sz="2800" dirty="0">
              <a:solidFill>
                <a:srgbClr val="C00000"/>
              </a:solidFill>
            </a:endParaRPr>
          </a:p>
          <a:p>
            <a:pPr lvl="0">
              <a:lnSpc>
                <a:spcPts val="4000"/>
              </a:lnSpc>
            </a:pPr>
            <a:endParaRPr lang="fr-FR" sz="2800" dirty="0">
              <a:solidFill>
                <a:srgbClr val="C00000"/>
              </a:solidFill>
            </a:endParaRPr>
          </a:p>
          <a:p>
            <a:pPr lvl="0">
              <a:lnSpc>
                <a:spcPts val="4000"/>
              </a:lnSpc>
            </a:pPr>
            <a:endParaRPr lang="fr-F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216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222163-A967-416A-B35A-1891A557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513184"/>
            <a:ext cx="7488831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>Interpeller les candidate.es :</a:t>
            </a:r>
            <a:br>
              <a:rPr lang="fr-FR" b="1" dirty="0"/>
            </a:br>
            <a:r>
              <a:rPr lang="fr-FR" b="1" dirty="0"/>
              <a:t> comment ?</a:t>
            </a:r>
            <a:br>
              <a:rPr lang="fr-FR" b="1" dirty="0"/>
            </a:b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A35AF-80CB-41A0-806E-B122C65DCD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8640959" cy="4824536"/>
          </a:xfr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Viser une interrogation directe des candidats. A défaut communication par courrier et mail.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Occasions pour une interpellation : RV mairie, marchés, réunions de campagne, réunions cafés et appartements, s’insérer dans des moments de la campagne… 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Identifier les listes de la ville : privilégier l’interpellation </a:t>
            </a:r>
            <a:br>
              <a:rPr lang="fr-FR" sz="2400" dirty="0"/>
            </a:br>
            <a:r>
              <a:rPr lang="fr-FR" sz="2400" dirty="0"/>
              <a:t>des listes les plus représentatives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Exercer son droit de réponse dans les bulletins municipaux. 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Coordonner notre action avec d’autres associations de solidarité, en particulier celles impliqués dans le mal-logement (sans pour autant faire « campagne commune »). </a:t>
            </a:r>
          </a:p>
          <a:p>
            <a:pPr lvl="0"/>
            <a:endParaRPr lang="fr-FR" sz="2400" dirty="0">
              <a:solidFill>
                <a:srgbClr val="C00000"/>
              </a:solidFill>
            </a:endParaRPr>
          </a:p>
          <a:p>
            <a:pPr lvl="0"/>
            <a:endParaRPr lang="fr-FR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9957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A35AF-80CB-41A0-806E-B122C65DCD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107505" y="1844824"/>
            <a:ext cx="8496944" cy="4824536"/>
          </a:xfr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000" dirty="0"/>
              <a:t>Se préparer en amont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/>
              <a:t>Mettre en avant des exemples locaux : une opération SNL réussie, des problèmes de mal logement que vous avez constaté, des locaux qui se dégradent…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000" dirty="0"/>
              <a:t>Paris : question de la relation entre mairie centrale vs mairies d’arrondissement : est-ce qu'on pose aux candidats des questions seulement sur le quartier ou l’arrondissement ? 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fr-FR" sz="2000" b="1" dirty="0"/>
              <a:t>OUI et NON : 1/3 des élus vont au conseil de Paris.  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000" dirty="0"/>
              <a:t>Mettre le focus sur 2 ou 3 enjeux/questions présentés dans le courrier.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000" dirty="0"/>
              <a:t>S’appuyer sur les exemples donnés dans la plaquette (éventuellement en prenant en compte la proximité des réalisations).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000" dirty="0"/>
              <a:t>Montrer aux candidats comment nous pouvons les aider à réaliser les objectifs qu’ils affichent. </a:t>
            </a:r>
          </a:p>
          <a:p>
            <a:pPr lvl="0"/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358ED0DF-1C0E-4D8B-9B96-EA8C383C7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513184"/>
            <a:ext cx="7488831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>Interpeller les candidats.es :</a:t>
            </a:r>
            <a:br>
              <a:rPr lang="fr-FR" b="1" dirty="0"/>
            </a:br>
            <a:r>
              <a:rPr lang="fr-FR" b="1" dirty="0"/>
              <a:t> comment ?</a:t>
            </a:r>
            <a:br>
              <a:rPr lang="fr-FR" b="1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7004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222163-A967-416A-B35A-1891A557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42496"/>
            <a:ext cx="6984776" cy="1702327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/>
              <a:t/>
            </a:r>
            <a:br>
              <a:rPr lang="fr-FR" b="1" dirty="0"/>
            </a:br>
            <a:r>
              <a:rPr lang="fr-FR" sz="3100" b="1" dirty="0"/>
              <a:t>Interpeller les candidats : quelques exemples de questions à poser</a:t>
            </a:r>
            <a:br>
              <a:rPr lang="fr-FR" sz="3100" b="1" dirty="0"/>
            </a:br>
            <a:endParaRPr lang="fr-FR" sz="3100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A35AF-80CB-41A0-806E-B122C65DCD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8605281" cy="4824536"/>
          </a:xfr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« Quelle est votre position par rapport à la politique de la commune en ce qui concerne le logement </a:t>
            </a:r>
            <a:r>
              <a:rPr lang="fr-FR" sz="2400" dirty="0" smtClean="0"/>
              <a:t>social </a:t>
            </a:r>
            <a:r>
              <a:rPr lang="fr-FR" sz="2400" dirty="0"/>
              <a:t>et très social? »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« Voici les chiffres actuels du logement social dans notre commune. Comment comptez-vous trouver de nouvelles réponses pour faire bouger ces chiffres ? »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fr-FR" sz="2400" dirty="0"/>
              <a:t>« Etes-vous prêts à préempter des immeubles existants (vides et occupés) pour les conventionner en logements HLM (on parle de "préemption" quand l’immeuble est à vendre, d'expropriation dans le cas d'une « opération d’utilité publique »).   </a:t>
            </a:r>
          </a:p>
        </p:txBody>
      </p:sp>
    </p:spTree>
    <p:extLst>
      <p:ext uri="{BB962C8B-B14F-4D97-AF65-F5344CB8AC3E}">
        <p14:creationId xmlns:p14="http://schemas.microsoft.com/office/powerpoint/2010/main" val="12292313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222163-A967-416A-B35A-1891A5574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42497"/>
            <a:ext cx="6984776" cy="1513688"/>
          </a:xfrm>
        </p:spPr>
        <p:txBody>
          <a:bodyPr>
            <a:normAutofit fontScale="90000"/>
          </a:bodyPr>
          <a:lstStyle/>
          <a:p>
            <a:pPr lvl="0"/>
            <a:r>
              <a:rPr lang="fr-FR" b="1" dirty="0"/>
              <a:t/>
            </a:r>
            <a:br>
              <a:rPr lang="fr-FR" b="1" dirty="0"/>
            </a:br>
            <a:r>
              <a:rPr lang="fr-FR" b="1" dirty="0"/>
              <a:t>Interpeller les candidats : exemples de questions à poser</a:t>
            </a:r>
            <a:br>
              <a:rPr lang="fr-FR" b="1" dirty="0"/>
            </a:b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A35AF-80CB-41A0-806E-B122C65DCDA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107505" y="1656185"/>
            <a:ext cx="8496944" cy="5013175"/>
          </a:xfrm>
        </p:spPr>
        <p:txBody>
          <a:bodyPr>
            <a:noAutofit/>
          </a:bodyPr>
          <a:lstStyle/>
          <a:p>
            <a:pPr lvl="0"/>
            <a:r>
              <a:rPr lang="fr-FR" sz="2400" dirty="0"/>
              <a:t>« Avez-vous prévu de produire des logements sociaux ? Si oui, seront-il accessibles aux personnes les plus défavorisées ? (Construction de PLAI*) »</a:t>
            </a:r>
          </a:p>
          <a:p>
            <a:pPr lvl="0"/>
            <a:r>
              <a:rPr lang="fr-FR" sz="2400" dirty="0"/>
              <a:t>« Quel soutien allez-vous accorder aux associations qui travaillent avec des personnes en grande précarité, en interactions avec les services sociaux, les services municipaux ? »</a:t>
            </a:r>
          </a:p>
          <a:p>
            <a:pPr lvl="0"/>
            <a:r>
              <a:rPr lang="fr-FR" sz="2400" dirty="0"/>
              <a:t>« Les familles suivies par SNL ont accompli tout un travail d’insertion sociale. Comment envisagez-vous les possibilités de relogement pour ne pas perdre le bénéfice de </a:t>
            </a:r>
            <a:br>
              <a:rPr lang="fr-FR" sz="2400" dirty="0"/>
            </a:br>
            <a:r>
              <a:rPr lang="fr-FR" sz="2400" dirty="0"/>
              <a:t>ce travail ?»</a:t>
            </a:r>
            <a:endParaRPr lang="fr-FR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79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3608" y="493549"/>
            <a:ext cx="8013576" cy="1143000"/>
          </a:xfrm>
        </p:spPr>
        <p:txBody>
          <a:bodyPr>
            <a:normAutofit fontScale="90000"/>
          </a:bodyPr>
          <a:lstStyle/>
          <a:p>
            <a:pPr lvl="0"/>
            <a:r>
              <a:rPr lang="fr-FR" sz="3200" b="1" dirty="0"/>
              <a:t>Chiffres clés </a:t>
            </a:r>
            <a:br>
              <a:rPr lang="fr-FR" sz="3200" b="1" dirty="0"/>
            </a:br>
            <a:r>
              <a:rPr lang="fr-FR" sz="3200" b="1" dirty="0"/>
              <a:t>sur le logement social à Paris</a:t>
            </a:r>
            <a:br>
              <a:rPr lang="fr-FR" sz="3200" b="1" dirty="0"/>
            </a:br>
            <a:endParaRPr lang="fr-FR" sz="3200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46541E61-212C-4398-A98C-B7CF4A3DF25D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826810084"/>
              </p:ext>
            </p:extLst>
          </p:nvPr>
        </p:nvGraphicFramePr>
        <p:xfrm>
          <a:off x="9756576" y="-19050"/>
          <a:ext cx="6477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00">
                  <a:extLst>
                    <a:ext uri="{9D8B030D-6E8A-4147-A177-3AD203B41FA5}">
                      <a16:colId xmlns:a16="http://schemas.microsoft.com/office/drawing/2014/main" val="2711688077"/>
                    </a:ext>
                  </a:extLst>
                </a:gridCol>
                <a:gridCol w="215900">
                  <a:extLst>
                    <a:ext uri="{9D8B030D-6E8A-4147-A177-3AD203B41FA5}">
                      <a16:colId xmlns:a16="http://schemas.microsoft.com/office/drawing/2014/main" val="345881652"/>
                    </a:ext>
                  </a:extLst>
                </a:gridCol>
                <a:gridCol w="215900">
                  <a:extLst>
                    <a:ext uri="{9D8B030D-6E8A-4147-A177-3AD203B41FA5}">
                      <a16:colId xmlns:a16="http://schemas.microsoft.com/office/drawing/2014/main" val="15880396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28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4589831"/>
                  </a:ext>
                </a:extLst>
              </a:tr>
            </a:tbl>
          </a:graphicData>
        </a:graphic>
      </p:graphicFrame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5919" y="1883857"/>
            <a:ext cx="8507288" cy="4536504"/>
          </a:xfrm>
        </p:spPr>
        <p:txBody>
          <a:bodyPr>
            <a:normAutofit/>
          </a:bodyPr>
          <a:lstStyle/>
          <a:p>
            <a:endParaRPr lang="fr-FR" dirty="0"/>
          </a:p>
          <a:p>
            <a:endParaRPr lang="fr-FR" dirty="0"/>
          </a:p>
          <a:p>
            <a:pPr marL="457200" indent="-457200">
              <a:buFontTx/>
              <a:buChar char="-"/>
            </a:pPr>
            <a:endParaRPr lang="fr-FR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50792" y="1772816"/>
            <a:ext cx="83416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Logements social </a:t>
            </a:r>
            <a:r>
              <a:rPr lang="fr-FR" sz="1600" b="1" dirty="0"/>
              <a:t>(Source APUR, note 164, octobre 2019)</a:t>
            </a:r>
          </a:p>
          <a:p>
            <a:r>
              <a:rPr lang="fr-FR" sz="2800" dirty="0"/>
              <a:t>-Logements sociaux 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2800" dirty="0"/>
              <a:t>245 210 (janvier 2018), soit 21%  des logements (loi SRU)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FR" sz="2800" dirty="0"/>
              <a:t>250 297 (janvier 2019), soit </a:t>
            </a:r>
            <a:r>
              <a:rPr lang="fr-FR" sz="2800" b="1" dirty="0"/>
              <a:t>23,6% </a:t>
            </a:r>
            <a:r>
              <a:rPr lang="fr-FR" sz="2800" dirty="0"/>
              <a:t>(financés =&gt; en construction)</a:t>
            </a:r>
          </a:p>
          <a:p>
            <a:r>
              <a:rPr lang="fr-FR" sz="2800" dirty="0" smtClean="0"/>
              <a:t>-</a:t>
            </a:r>
            <a:r>
              <a:rPr lang="fr-FR" sz="2800" dirty="0"/>
              <a:t>11 000 attributions/an pour 250 000 demandeurs (2018)</a:t>
            </a:r>
          </a:p>
          <a:p>
            <a:r>
              <a:rPr lang="fr-FR" sz="2800" b="1" dirty="0"/>
              <a:t>Nombre de sans abri. </a:t>
            </a:r>
            <a:r>
              <a:rPr lang="fr-FR" sz="2800" dirty="0"/>
              <a:t>3600 personnes dénombrées lors de la nuit de la solidarité 2019 (chiffre 2020 à venir)</a:t>
            </a:r>
          </a:p>
        </p:txBody>
      </p:sp>
    </p:spTree>
    <p:extLst>
      <p:ext uri="{BB962C8B-B14F-4D97-AF65-F5344CB8AC3E}">
        <p14:creationId xmlns:p14="http://schemas.microsoft.com/office/powerpoint/2010/main" val="3638262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FDC88852-1348-43CC-B51B-D04C233047D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7" b="43630"/>
          <a:stretch/>
        </p:blipFill>
        <p:spPr>
          <a:xfrm>
            <a:off x="3203848" y="2381855"/>
            <a:ext cx="4716524" cy="3975747"/>
          </a:xfr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E720969-2596-49AD-94E2-38382F1886F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Espace réservé du contenu 5" descr="Une image contenant texte, carte&#10;&#10;Description générée automatiquement">
            <a:extLst>
              <a:ext uri="{FF2B5EF4-FFF2-40B4-BE49-F238E27FC236}">
                <a16:creationId xmlns:a16="http://schemas.microsoft.com/office/drawing/2014/main" id="{24209F1E-52E4-4AC4-82D7-925B87030C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3" t="59507" r="6074"/>
          <a:stretch/>
        </p:blipFill>
        <p:spPr>
          <a:xfrm>
            <a:off x="784734" y="2705061"/>
            <a:ext cx="2173932" cy="3368281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ACE020D7-26F6-414B-9063-5CA784D41E2C}"/>
              </a:ext>
            </a:extLst>
          </p:cNvPr>
          <p:cNvSpPr txBox="1">
            <a:spLocks/>
          </p:cNvSpPr>
          <p:nvPr/>
        </p:nvSpPr>
        <p:spPr>
          <a:xfrm>
            <a:off x="1115616" y="484703"/>
            <a:ext cx="7488832" cy="727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fr-FR" sz="2800" b="1" dirty="0"/>
              <a:t>Logement social : </a:t>
            </a:r>
          </a:p>
          <a:p>
            <a:r>
              <a:rPr lang="fr-FR" sz="2800" b="1" dirty="0"/>
              <a:t>localisation par arrondissements</a:t>
            </a:r>
            <a:endParaRPr lang="fr-FR" sz="2800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541FB197-F4BD-401D-84CB-FC0C31EA7E40}"/>
              </a:ext>
            </a:extLst>
          </p:cNvPr>
          <p:cNvSpPr txBox="1">
            <a:spLocks/>
          </p:cNvSpPr>
          <p:nvPr/>
        </p:nvSpPr>
        <p:spPr>
          <a:xfrm>
            <a:off x="539552" y="1844824"/>
            <a:ext cx="8230497" cy="5370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rgbClr val="AD8F85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rgbClr val="AD8F85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rgbClr val="AD8F85"/>
                </a:solidFill>
                <a:latin typeface="Roboto Thin" panose="02000000000000000000" pitchFamily="2" charset="0"/>
                <a:ea typeface="Roboto Thin" panose="02000000000000000000" pitchFamily="2" charset="0"/>
                <a:cs typeface="Roboto Thin" panose="02000000000000000000" pitchFamily="2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kern="1200" baseline="0">
                <a:solidFill>
                  <a:srgbClr val="AD8F8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r-FR" sz="2400" dirty="0"/>
              <a:t>Répartition très inégale : + 50% dans les 13</a:t>
            </a:r>
            <a:r>
              <a:rPr lang="fr-FR" sz="2400" baseline="30000" dirty="0"/>
              <a:t>ème</a:t>
            </a:r>
            <a:r>
              <a:rPr lang="fr-FR" sz="2400" dirty="0"/>
              <a:t>, 19</a:t>
            </a:r>
            <a:r>
              <a:rPr lang="fr-FR" sz="2400" baseline="30000" dirty="0"/>
              <a:t>ème</a:t>
            </a:r>
            <a:r>
              <a:rPr lang="fr-FR" sz="2400" dirty="0"/>
              <a:t>, 20</a:t>
            </a:r>
            <a:r>
              <a:rPr lang="fr-FR" sz="2400" baseline="30000" dirty="0"/>
              <a:t>ème</a:t>
            </a:r>
            <a:r>
              <a:rPr lang="fr-FR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76961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E720969-2596-49AD-94E2-38382F1886F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CE020D7-26F6-414B-9063-5CA784D41E2C}"/>
              </a:ext>
            </a:extLst>
          </p:cNvPr>
          <p:cNvSpPr txBox="1">
            <a:spLocks/>
          </p:cNvSpPr>
          <p:nvPr/>
        </p:nvSpPr>
        <p:spPr>
          <a:xfrm>
            <a:off x="1115616" y="484703"/>
            <a:ext cx="7488832" cy="727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fr-FR" sz="2800" b="1" dirty="0"/>
              <a:t>Logement social : </a:t>
            </a:r>
          </a:p>
          <a:p>
            <a:r>
              <a:rPr lang="fr-FR" sz="2800" b="1" dirty="0"/>
              <a:t>localisation par arrondissements</a:t>
            </a:r>
            <a:endParaRPr lang="fr-FR" sz="2800" dirty="0"/>
          </a:p>
        </p:txBody>
      </p:sp>
      <p:pic>
        <p:nvPicPr>
          <p:cNvPr id="3" name="Espace réservé du contenu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45668" y="1844824"/>
            <a:ext cx="6872655" cy="492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36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EC82CB4D-86B3-422E-A4C9-C0670DFCD6C7}"/>
              </a:ext>
            </a:extLst>
          </p:cNvPr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179510" y="2486236"/>
          <a:ext cx="8382319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206">
                  <a:extLst>
                    <a:ext uri="{9D8B030D-6E8A-4147-A177-3AD203B41FA5}">
                      <a16:colId xmlns:a16="http://schemas.microsoft.com/office/drawing/2014/main" val="3431065543"/>
                    </a:ext>
                  </a:extLst>
                </a:gridCol>
                <a:gridCol w="2086371">
                  <a:extLst>
                    <a:ext uri="{9D8B030D-6E8A-4147-A177-3AD203B41FA5}">
                      <a16:colId xmlns:a16="http://schemas.microsoft.com/office/drawing/2014/main" val="3405170604"/>
                    </a:ext>
                  </a:extLst>
                </a:gridCol>
                <a:gridCol w="2086371">
                  <a:extLst>
                    <a:ext uri="{9D8B030D-6E8A-4147-A177-3AD203B41FA5}">
                      <a16:colId xmlns:a16="http://schemas.microsoft.com/office/drawing/2014/main" val="3384360827"/>
                    </a:ext>
                  </a:extLst>
                </a:gridCol>
                <a:gridCol w="2086371">
                  <a:extLst>
                    <a:ext uri="{9D8B030D-6E8A-4147-A177-3AD203B41FA5}">
                      <a16:colId xmlns:a16="http://schemas.microsoft.com/office/drawing/2014/main" val="23709815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FINANCEMENT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REPARTITION </a:t>
                      </a:r>
                    </a:p>
                    <a:p>
                      <a:r>
                        <a:rPr lang="fr-FR" dirty="0"/>
                        <a:t>(de 2001 à 2018)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LOYER PLAFOND (2018)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LOYER MAXIMAL (2018)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751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PLAI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27%  (2018 : 38%)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6,01 euros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7,43 euros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119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6,76 euros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8,30 euros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866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PLS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13,18 euros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12,52 euros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174770"/>
                  </a:ext>
                </a:extLst>
              </a:tr>
            </a:tbl>
          </a:graphicData>
        </a:graphic>
      </p:graphicFrame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B7CFF0-7B56-4753-8ED6-45B14F9FA60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F05BD14-CB48-427E-B53E-5FE28D7B9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424" y="343972"/>
            <a:ext cx="8013576" cy="1143000"/>
          </a:xfrm>
        </p:spPr>
        <p:txBody>
          <a:bodyPr>
            <a:normAutofit/>
          </a:bodyPr>
          <a:lstStyle/>
          <a:p>
            <a:pPr lvl="0"/>
            <a:r>
              <a:rPr lang="fr-FR" sz="2800" b="1" dirty="0"/>
              <a:t>Répartition des logements sociaux</a:t>
            </a:r>
            <a:br>
              <a:rPr lang="fr-FR" sz="2800" b="1" dirty="0"/>
            </a:br>
            <a:r>
              <a:rPr lang="fr-FR" sz="2800" b="1" dirty="0"/>
              <a:t>financés à Paris (2001-2018) </a:t>
            </a:r>
            <a:endParaRPr lang="fr-FR" sz="28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23856C8-1778-49EE-AA9C-E85073EB2499}"/>
              </a:ext>
            </a:extLst>
          </p:cNvPr>
          <p:cNvSpPr txBox="1"/>
          <p:nvPr/>
        </p:nvSpPr>
        <p:spPr>
          <a:xfrm>
            <a:off x="446235" y="1772816"/>
            <a:ext cx="81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104 484 logements sociaux financés de 2001 à 2018 (</a:t>
            </a:r>
            <a:r>
              <a:rPr lang="fr-FR" dirty="0"/>
              <a:t>6257 en 2018)</a:t>
            </a:r>
            <a:r>
              <a:rPr lang="fr-FR" sz="2400" dirty="0"/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45A0FF1-C971-4D6C-AEA5-1A1D27BE61E6}"/>
              </a:ext>
            </a:extLst>
          </p:cNvPr>
          <p:cNvSpPr txBox="1"/>
          <p:nvPr/>
        </p:nvSpPr>
        <p:spPr>
          <a:xfrm>
            <a:off x="179510" y="4365104"/>
            <a:ext cx="82383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Au nom de la </a:t>
            </a:r>
            <a:r>
              <a:rPr lang="fr-FR" sz="2400" b="1" dirty="0"/>
              <a:t>mixité sociale</a:t>
            </a:r>
            <a:r>
              <a:rPr lang="fr-FR" sz="2400" dirty="0"/>
              <a:t>, essai de rééquilibrage des types de logements selon les arrondissements : PLAI et PLUS à l’ouest et au centre, PLS à l’est. </a:t>
            </a:r>
          </a:p>
        </p:txBody>
      </p:sp>
    </p:spTree>
    <p:extLst>
      <p:ext uri="{BB962C8B-B14F-4D97-AF65-F5344CB8AC3E}">
        <p14:creationId xmlns:p14="http://schemas.microsoft.com/office/powerpoint/2010/main" val="1485916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Une image contenant carte, texte&#10;&#10;Description générée automatiquement">
            <a:extLst>
              <a:ext uri="{FF2B5EF4-FFF2-40B4-BE49-F238E27FC236}">
                <a16:creationId xmlns:a16="http://schemas.microsoft.com/office/drawing/2014/main" id="{FB48264F-440D-43C9-B6FB-DA8B64D8DBD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7" y="1593957"/>
            <a:ext cx="9251950" cy="5293252"/>
          </a:xfr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F05BD14-CB48-427E-B53E-5FE28D7B9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0424" y="476672"/>
            <a:ext cx="8013576" cy="1143000"/>
          </a:xfrm>
        </p:spPr>
        <p:txBody>
          <a:bodyPr>
            <a:normAutofit/>
          </a:bodyPr>
          <a:lstStyle/>
          <a:p>
            <a:pPr lvl="0"/>
            <a:r>
              <a:rPr lang="fr-FR" sz="3200" b="1" dirty="0"/>
              <a:t>Répartition des logements sociaux</a:t>
            </a:r>
            <a:br>
              <a:rPr lang="fr-FR" sz="3200" b="1" dirty="0"/>
            </a:br>
            <a:r>
              <a:rPr lang="fr-FR" sz="3200" b="1" dirty="0"/>
              <a:t>financés à Paris (2001-2018)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127754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1440000" cy="1440000"/>
          </a:xfrm>
          <a:prstGeom prst="rect">
            <a:avLst/>
          </a:prstGeom>
        </p:spPr>
      </p:pic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48AF1D-1F69-4A3B-B311-268090FC19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6780" y="5754228"/>
            <a:ext cx="6707088" cy="365125"/>
          </a:xfrm>
        </p:spPr>
        <p:txBody>
          <a:bodyPr/>
          <a:lstStyle/>
          <a:p>
            <a:r>
              <a:rPr lang="fr-FR" dirty="0">
                <a:solidFill>
                  <a:schemeClr val="accent2">
                    <a:lumMod val="75000"/>
                  </a:schemeClr>
                </a:solidFill>
                <a:latin typeface="Roboto" panose="02000000000000000000"/>
              </a:rPr>
              <a:t>*</a:t>
            </a:r>
            <a:r>
              <a:rPr lang="fr-FR" dirty="0">
                <a:hlinkClick r:id="rId4"/>
              </a:rPr>
              <a:t>http://www.financement-logement-social.logement.gouv.fr/IMG/pdf/avis_loyer_2018_cle2235ad.pdf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4EFC5C4-99E8-4751-BF5F-ADD13A822ACA}"/>
              </a:ext>
            </a:extLst>
          </p:cNvPr>
          <p:cNvSpPr txBox="1"/>
          <p:nvPr/>
        </p:nvSpPr>
        <p:spPr>
          <a:xfrm>
            <a:off x="1800000" y="479835"/>
            <a:ext cx="73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2018 : plafond de ressources et loyer plafond</a:t>
            </a:r>
            <a:br>
              <a:rPr lang="fr-FR" sz="2400" b="1" dirty="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</a:br>
            <a:r>
              <a:rPr lang="fr-FR" sz="2400" b="1" dirty="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des logements PLAI et PLUS </a:t>
            </a:r>
            <a:r>
              <a:rPr lang="fr-FR" sz="2000" b="1" dirty="0">
                <a:solidFill>
                  <a:srgbClr val="BF1230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(Prêt locatif à usage social) </a:t>
            </a:r>
            <a:r>
              <a:rPr lang="fr-FR" sz="1400" dirty="0">
                <a:solidFill>
                  <a:schemeClr val="accent2">
                    <a:lumMod val="75000"/>
                  </a:schemeClr>
                </a:solidFill>
                <a:latin typeface="Roboto" panose="02000000000000000000"/>
              </a:rPr>
              <a:t>[Sources : ANIL – Ministère du logement*]</a:t>
            </a:r>
            <a:endParaRPr lang="fr-FR" sz="1400" b="1" dirty="0">
              <a:solidFill>
                <a:srgbClr val="BF123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fr-FR" sz="2400" b="1" dirty="0">
              <a:solidFill>
                <a:srgbClr val="BF1230"/>
              </a:solidFill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17674FBE-FA76-4917-BDA3-9575F8AA86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57200" y="1988840"/>
          <a:ext cx="8219256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06888">
                  <a:extLst>
                    <a:ext uri="{9D8B030D-6E8A-4147-A177-3AD203B41FA5}">
                      <a16:colId xmlns:a16="http://schemas.microsoft.com/office/drawing/2014/main" val="165058378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21052080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333812795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 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PLAI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PLUS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4558282"/>
                  </a:ext>
                </a:extLst>
              </a:tr>
              <a:tr h="5010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Loyer plafond (Paris et communes limitrophes : zone A bis)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&lt; 6, 01 € / m2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&lt; 6,76 € / m2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786594"/>
                  </a:ext>
                </a:extLst>
              </a:tr>
              <a:tr h="3817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1 personne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12 848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23 354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577013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2 personnes (pas de jeune ménage)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20 943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34 904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3908229"/>
                  </a:ext>
                </a:extLst>
              </a:tr>
              <a:tr h="3432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3 personnes ou 1 pers seule </a:t>
                      </a:r>
                      <a:br>
                        <a:rPr lang="fr-FR" sz="2000" kern="50" dirty="0">
                          <a:effectLst/>
                        </a:rPr>
                      </a:br>
                      <a:r>
                        <a:rPr lang="fr-FR" sz="2000" kern="50" dirty="0">
                          <a:effectLst/>
                        </a:rPr>
                        <a:t>+ 1 pers à charge ou jeune ménage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27 452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41 957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2603069"/>
                  </a:ext>
                </a:extLst>
              </a:tr>
              <a:tr h="3817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4 personnes ou 1 pers seule + 2 pers à charge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30 050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50 257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1525199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5 personnes ou 1 pers seule + 3 pers à charge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35 746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>
                          <a:effectLst/>
                        </a:rPr>
                        <a:t>59 495</a:t>
                      </a:r>
                      <a:endParaRPr lang="fr-FR" sz="2000" kern="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75689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6 personnes ou 1 pers seule + 4 pers à charge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40 227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kern="50" dirty="0">
                          <a:effectLst/>
                        </a:rPr>
                        <a:t>66 950</a:t>
                      </a:r>
                      <a:endParaRPr lang="fr-FR" sz="2000" kern="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6261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70378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2393</Words>
  <Application>Microsoft Office PowerPoint</Application>
  <PresentationFormat>Affichage à l'écran (4:3)</PresentationFormat>
  <Paragraphs>483</Paragraphs>
  <Slides>34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46" baseType="lpstr">
      <vt:lpstr>Arial</vt:lpstr>
      <vt:lpstr>Calibri</vt:lpstr>
      <vt:lpstr>Roboto</vt:lpstr>
      <vt:lpstr>Roboto Black</vt:lpstr>
      <vt:lpstr>Roboto Light</vt:lpstr>
      <vt:lpstr>Roboto Medium</vt:lpstr>
      <vt:lpstr>Roboto Thin</vt:lpstr>
      <vt:lpstr>Symbol</vt:lpstr>
      <vt:lpstr>Times New Roman</vt:lpstr>
      <vt:lpstr>Wingdings</vt:lpstr>
      <vt:lpstr>1_Thème Office</vt:lpstr>
      <vt:lpstr>2_Thème Office</vt:lpstr>
      <vt:lpstr>Présentation PowerPoint</vt:lpstr>
      <vt:lpstr>Déroulé</vt:lpstr>
      <vt:lpstr>Chiffres clés sur  le logement à Paris </vt:lpstr>
      <vt:lpstr>Chiffres clés  sur le logement social à Paris </vt:lpstr>
      <vt:lpstr>Présentation PowerPoint</vt:lpstr>
      <vt:lpstr>Présentation PowerPoint</vt:lpstr>
      <vt:lpstr>Répartition des logements sociaux financés à Paris (2001-2018) </vt:lpstr>
      <vt:lpstr>Répartition des logements sociaux financés à Paris (2001-2018) </vt:lpstr>
      <vt:lpstr>Présentation PowerPoint</vt:lpstr>
      <vt:lpstr>Les demandeurs  de logement social </vt:lpstr>
      <vt:lpstr>Profils des demandeurs </vt:lpstr>
      <vt:lpstr>Répartition des demandeurs selon le nombre de personnes à reloger</vt:lpstr>
      <vt:lpstr> Les Prérogatives de la Ville </vt:lpstr>
      <vt:lpstr> Les Prérogatives de la Ville </vt:lpstr>
      <vt:lpstr> Les Prérogatives : Le logement   </vt:lpstr>
      <vt:lpstr> Les Prérogatives : L’action sociale  </vt:lpstr>
      <vt:lpstr>Mandature 2014 Ce que SNL avait porté comme « revendications » </vt:lpstr>
      <vt:lpstr>Engagements de la mandature :  Pacte « logement pour tous »  </vt:lpstr>
      <vt:lpstr>Engagements de la mandature: « Pacte parisien de lutte contre la grande exclusion »  </vt:lpstr>
      <vt:lpstr>Présentation PowerPoint</vt:lpstr>
      <vt:lpstr>Présentation PowerPoint</vt:lpstr>
      <vt:lpstr>Les enjeux repérés par SNL en 2020 préserver, mettre en œuvre, déployer  </vt:lpstr>
      <vt:lpstr>Les enjeux repérés par SNL en 2020 préserver, mettre en œuvre, déployer </vt:lpstr>
      <vt:lpstr>        Le logement :  Tout un écosystème </vt:lpstr>
      <vt:lpstr>Positionnement des candidat.e.s Production logement social</vt:lpstr>
      <vt:lpstr>Positionnement des candidat.e.s Gouvernance</vt:lpstr>
      <vt:lpstr>Positionnement des candidat.e.s Logements vacants - AirBnB</vt:lpstr>
      <vt:lpstr>Positionnement des candidat.e.s Logement d’abord</vt:lpstr>
      <vt:lpstr> Interpeller les candidat.e.s :  outils et méthode proposés </vt:lpstr>
      <vt:lpstr> Interpeller les candidat.e.s :  outils et méthode proposés </vt:lpstr>
      <vt:lpstr> Interpeller les candidate.es :  comment ? </vt:lpstr>
      <vt:lpstr> Interpeller les candidats.es :  comment ? </vt:lpstr>
      <vt:lpstr> Interpeller les candidats : quelques exemples de questions à poser </vt:lpstr>
      <vt:lpstr> Interpeller les candidats : exemples de questions à poser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Liliana HERNANDEZ</dc:creator>
  <cp:lastModifiedBy>Maude FERAL</cp:lastModifiedBy>
  <cp:revision>147</cp:revision>
  <cp:lastPrinted>2020-02-04T14:25:59Z</cp:lastPrinted>
  <dcterms:created xsi:type="dcterms:W3CDTF">2017-06-09T10:07:50Z</dcterms:created>
  <dcterms:modified xsi:type="dcterms:W3CDTF">2020-02-04T16:27:28Z</dcterms:modified>
</cp:coreProperties>
</file>